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8"/>
  </p:notesMasterIdLst>
  <p:handoutMasterIdLst>
    <p:handoutMasterId r:id="rId109"/>
  </p:handoutMasterIdLst>
  <p:sldIdLst>
    <p:sldId id="500" r:id="rId2"/>
    <p:sldId id="501" r:id="rId3"/>
    <p:sldId id="613" r:id="rId4"/>
    <p:sldId id="616" r:id="rId5"/>
    <p:sldId id="617" r:id="rId6"/>
    <p:sldId id="618" r:id="rId7"/>
    <p:sldId id="619" r:id="rId8"/>
    <p:sldId id="620" r:id="rId9"/>
    <p:sldId id="621" r:id="rId10"/>
    <p:sldId id="622" r:id="rId11"/>
    <p:sldId id="623" r:id="rId12"/>
    <p:sldId id="624" r:id="rId13"/>
    <p:sldId id="625" r:id="rId14"/>
    <p:sldId id="626" r:id="rId15"/>
    <p:sldId id="627" r:id="rId16"/>
    <p:sldId id="628" r:id="rId17"/>
    <p:sldId id="629" r:id="rId18"/>
    <p:sldId id="630" r:id="rId19"/>
    <p:sldId id="631" r:id="rId20"/>
    <p:sldId id="632" r:id="rId21"/>
    <p:sldId id="633" r:id="rId22"/>
    <p:sldId id="634" r:id="rId23"/>
    <p:sldId id="614" r:id="rId24"/>
    <p:sldId id="669" r:id="rId25"/>
    <p:sldId id="670" r:id="rId26"/>
    <p:sldId id="671" r:id="rId27"/>
    <p:sldId id="672" r:id="rId28"/>
    <p:sldId id="673" r:id="rId29"/>
    <p:sldId id="674" r:id="rId30"/>
    <p:sldId id="675" r:id="rId31"/>
    <p:sldId id="676" r:id="rId32"/>
    <p:sldId id="677" r:id="rId33"/>
    <p:sldId id="678" r:id="rId34"/>
    <p:sldId id="679" r:id="rId35"/>
    <p:sldId id="680" r:id="rId36"/>
    <p:sldId id="681" r:id="rId37"/>
    <p:sldId id="682" r:id="rId38"/>
    <p:sldId id="683" r:id="rId39"/>
    <p:sldId id="684" r:id="rId40"/>
    <p:sldId id="685" r:id="rId41"/>
    <p:sldId id="686" r:id="rId42"/>
    <p:sldId id="687" r:id="rId43"/>
    <p:sldId id="688" r:id="rId44"/>
    <p:sldId id="689" r:id="rId45"/>
    <p:sldId id="690" r:id="rId46"/>
    <p:sldId id="691" r:id="rId47"/>
    <p:sldId id="692" r:id="rId48"/>
    <p:sldId id="693" r:id="rId49"/>
    <p:sldId id="694" r:id="rId50"/>
    <p:sldId id="695" r:id="rId51"/>
    <p:sldId id="696" r:id="rId52"/>
    <p:sldId id="697" r:id="rId53"/>
    <p:sldId id="698" r:id="rId54"/>
    <p:sldId id="699" r:id="rId55"/>
    <p:sldId id="700" r:id="rId56"/>
    <p:sldId id="701" r:id="rId57"/>
    <p:sldId id="702" r:id="rId58"/>
    <p:sldId id="703" r:id="rId59"/>
    <p:sldId id="704" r:id="rId60"/>
    <p:sldId id="705" r:id="rId61"/>
    <p:sldId id="706" r:id="rId62"/>
    <p:sldId id="707" r:id="rId63"/>
    <p:sldId id="708" r:id="rId64"/>
    <p:sldId id="709" r:id="rId65"/>
    <p:sldId id="710" r:id="rId66"/>
    <p:sldId id="711" r:id="rId67"/>
    <p:sldId id="712" r:id="rId68"/>
    <p:sldId id="713" r:id="rId69"/>
    <p:sldId id="714" r:id="rId70"/>
    <p:sldId id="715" r:id="rId71"/>
    <p:sldId id="716" r:id="rId72"/>
    <p:sldId id="615" r:id="rId73"/>
    <p:sldId id="637" r:id="rId74"/>
    <p:sldId id="638" r:id="rId75"/>
    <p:sldId id="639" r:id="rId76"/>
    <p:sldId id="640" r:id="rId77"/>
    <p:sldId id="641" r:id="rId78"/>
    <p:sldId id="642" r:id="rId79"/>
    <p:sldId id="643" r:id="rId80"/>
    <p:sldId id="644" r:id="rId81"/>
    <p:sldId id="645" r:id="rId82"/>
    <p:sldId id="646" r:id="rId83"/>
    <p:sldId id="647" r:id="rId84"/>
    <p:sldId id="648" r:id="rId85"/>
    <p:sldId id="649" r:id="rId86"/>
    <p:sldId id="650" r:id="rId87"/>
    <p:sldId id="651" r:id="rId88"/>
    <p:sldId id="652" r:id="rId89"/>
    <p:sldId id="653" r:id="rId90"/>
    <p:sldId id="654" r:id="rId91"/>
    <p:sldId id="655" r:id="rId92"/>
    <p:sldId id="656" r:id="rId93"/>
    <p:sldId id="657" r:id="rId94"/>
    <p:sldId id="658" r:id="rId95"/>
    <p:sldId id="659" r:id="rId96"/>
    <p:sldId id="660" r:id="rId97"/>
    <p:sldId id="661" r:id="rId98"/>
    <p:sldId id="662" r:id="rId99"/>
    <p:sldId id="663" r:id="rId100"/>
    <p:sldId id="664" r:id="rId101"/>
    <p:sldId id="665" r:id="rId102"/>
    <p:sldId id="666" r:id="rId103"/>
    <p:sldId id="667" r:id="rId104"/>
    <p:sldId id="668" r:id="rId105"/>
    <p:sldId id="610" r:id="rId106"/>
    <p:sldId id="612" r:id="rId107"/>
  </p:sldIdLst>
  <p:sldSz cx="9144000" cy="6858000" type="screen4x3"/>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9" d="100"/>
          <a:sy n="59" d="100"/>
        </p:scale>
        <p:origin x="942" y="66"/>
      </p:cViewPr>
      <p:guideLst/>
    </p:cSldViewPr>
  </p:slideViewPr>
  <p:notesTextViewPr>
    <p:cViewPr>
      <p:scale>
        <a:sx n="1" d="1"/>
        <a:sy n="1" d="1"/>
      </p:scale>
      <p:origin x="0" y="0"/>
    </p:cViewPr>
  </p:notesTextViewPr>
  <p:notesViewPr>
    <p:cSldViewPr snapToGrid="0">
      <p:cViewPr varScale="1">
        <p:scale>
          <a:sx n="69" d="100"/>
          <a:sy n="69" d="100"/>
        </p:scale>
        <p:origin x="2784" y="6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3647"/>
          </a:xfrm>
          <a:prstGeom prst="rect">
            <a:avLst/>
          </a:prstGeom>
        </p:spPr>
        <p:txBody>
          <a:bodyPr vert="horz" lIns="91983" tIns="45992" rIns="91983" bIns="45992" rtlCol="0"/>
          <a:lstStyle>
            <a:lvl1pPr algn="l">
              <a:defRPr sz="1200"/>
            </a:lvl1pPr>
          </a:lstStyle>
          <a:p>
            <a:endParaRPr lang="en-US"/>
          </a:p>
        </p:txBody>
      </p:sp>
      <p:sp>
        <p:nvSpPr>
          <p:cNvPr id="3" name="Date Placeholder 2"/>
          <p:cNvSpPr>
            <a:spLocks noGrp="1"/>
          </p:cNvSpPr>
          <p:nvPr>
            <p:ph type="dt" sz="quarter" idx="1"/>
          </p:nvPr>
        </p:nvSpPr>
        <p:spPr>
          <a:xfrm>
            <a:off x="3884614" y="1"/>
            <a:ext cx="2971800" cy="463647"/>
          </a:xfrm>
          <a:prstGeom prst="rect">
            <a:avLst/>
          </a:prstGeom>
        </p:spPr>
        <p:txBody>
          <a:bodyPr vert="horz" lIns="91983" tIns="45992" rIns="91983" bIns="45992" rtlCol="0"/>
          <a:lstStyle>
            <a:lvl1pPr algn="r">
              <a:defRPr sz="1200"/>
            </a:lvl1pPr>
          </a:lstStyle>
          <a:p>
            <a:fld id="{69401EB6-A35D-4119-AF59-F3E9F00675DA}" type="datetimeFigureOut">
              <a:rPr lang="en-US" smtClean="0"/>
              <a:t>12/9/2019</a:t>
            </a:fld>
            <a:endParaRPr lang="en-US"/>
          </a:p>
        </p:txBody>
      </p:sp>
      <p:sp>
        <p:nvSpPr>
          <p:cNvPr id="4" name="Footer Placeholder 3"/>
          <p:cNvSpPr>
            <a:spLocks noGrp="1"/>
          </p:cNvSpPr>
          <p:nvPr>
            <p:ph type="ftr" sz="quarter" idx="2"/>
          </p:nvPr>
        </p:nvSpPr>
        <p:spPr>
          <a:xfrm>
            <a:off x="0" y="8777194"/>
            <a:ext cx="2971800" cy="463646"/>
          </a:xfrm>
          <a:prstGeom prst="rect">
            <a:avLst/>
          </a:prstGeom>
        </p:spPr>
        <p:txBody>
          <a:bodyPr vert="horz" lIns="91983" tIns="45992" rIns="91983" bIns="45992"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777194"/>
            <a:ext cx="2971800" cy="463646"/>
          </a:xfrm>
          <a:prstGeom prst="rect">
            <a:avLst/>
          </a:prstGeom>
        </p:spPr>
        <p:txBody>
          <a:bodyPr vert="horz" lIns="91983" tIns="45992" rIns="91983" bIns="45992" rtlCol="0" anchor="b"/>
          <a:lstStyle>
            <a:lvl1pPr algn="r">
              <a:defRPr sz="1200"/>
            </a:lvl1pPr>
          </a:lstStyle>
          <a:p>
            <a:fld id="{2022BE17-A9DA-411A-991E-144904072170}" type="slidenum">
              <a:rPr lang="en-US" smtClean="0"/>
              <a:t>‹#›</a:t>
            </a:fld>
            <a:endParaRPr lang="en-US"/>
          </a:p>
        </p:txBody>
      </p:sp>
    </p:spTree>
    <p:extLst>
      <p:ext uri="{BB962C8B-B14F-4D97-AF65-F5344CB8AC3E}">
        <p14:creationId xmlns:p14="http://schemas.microsoft.com/office/powerpoint/2010/main" val="4131083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3647"/>
          </a:xfrm>
          <a:prstGeom prst="rect">
            <a:avLst/>
          </a:prstGeom>
        </p:spPr>
        <p:txBody>
          <a:bodyPr vert="horz" lIns="91983" tIns="45992" rIns="91983" bIns="45992" rtlCol="0"/>
          <a:lstStyle>
            <a:lvl1pPr algn="l">
              <a:defRPr sz="1200"/>
            </a:lvl1pPr>
          </a:lstStyle>
          <a:p>
            <a:endParaRPr lang="en-US"/>
          </a:p>
        </p:txBody>
      </p:sp>
      <p:sp>
        <p:nvSpPr>
          <p:cNvPr id="3" name="Date Placeholder 2"/>
          <p:cNvSpPr>
            <a:spLocks noGrp="1"/>
          </p:cNvSpPr>
          <p:nvPr>
            <p:ph type="dt" idx="1"/>
          </p:nvPr>
        </p:nvSpPr>
        <p:spPr>
          <a:xfrm>
            <a:off x="3884614" y="1"/>
            <a:ext cx="2971800" cy="463647"/>
          </a:xfrm>
          <a:prstGeom prst="rect">
            <a:avLst/>
          </a:prstGeom>
        </p:spPr>
        <p:txBody>
          <a:bodyPr vert="horz" lIns="91983" tIns="45992" rIns="91983" bIns="45992" rtlCol="0"/>
          <a:lstStyle>
            <a:lvl1pPr algn="r">
              <a:defRPr sz="1200"/>
            </a:lvl1pPr>
          </a:lstStyle>
          <a:p>
            <a:fld id="{143C578F-DEA9-47B5-85C9-BAE79F1183C2}" type="datetimeFigureOut">
              <a:rPr lang="en-US" smtClean="0"/>
              <a:t>12/9/2019</a:t>
            </a:fld>
            <a:endParaRPr lang="en-US"/>
          </a:p>
        </p:txBody>
      </p:sp>
      <p:sp>
        <p:nvSpPr>
          <p:cNvPr id="4" name="Slide Image Placeholder 3"/>
          <p:cNvSpPr>
            <a:spLocks noGrp="1" noRot="1" noChangeAspect="1"/>
          </p:cNvSpPr>
          <p:nvPr>
            <p:ph type="sldImg" idx="2"/>
          </p:nvPr>
        </p:nvSpPr>
        <p:spPr>
          <a:xfrm>
            <a:off x="1349375" y="1155700"/>
            <a:ext cx="4159250" cy="3119438"/>
          </a:xfrm>
          <a:prstGeom prst="rect">
            <a:avLst/>
          </a:prstGeom>
          <a:noFill/>
          <a:ln w="12700">
            <a:solidFill>
              <a:prstClr val="black"/>
            </a:solidFill>
          </a:ln>
        </p:spPr>
        <p:txBody>
          <a:bodyPr vert="horz" lIns="91983" tIns="45992" rIns="91983" bIns="45992" rtlCol="0" anchor="ctr"/>
          <a:lstStyle/>
          <a:p>
            <a:endParaRPr lang="en-US"/>
          </a:p>
        </p:txBody>
      </p:sp>
      <p:sp>
        <p:nvSpPr>
          <p:cNvPr id="5" name="Notes Placeholder 4"/>
          <p:cNvSpPr>
            <a:spLocks noGrp="1"/>
          </p:cNvSpPr>
          <p:nvPr>
            <p:ph type="body" sz="quarter" idx="3"/>
          </p:nvPr>
        </p:nvSpPr>
        <p:spPr>
          <a:xfrm>
            <a:off x="685801" y="4447154"/>
            <a:ext cx="5486400" cy="3638580"/>
          </a:xfrm>
          <a:prstGeom prst="rect">
            <a:avLst/>
          </a:prstGeom>
        </p:spPr>
        <p:txBody>
          <a:bodyPr vert="horz" lIns="91983" tIns="45992" rIns="91983" bIns="4599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4"/>
            <a:ext cx="2971800" cy="463646"/>
          </a:xfrm>
          <a:prstGeom prst="rect">
            <a:avLst/>
          </a:prstGeom>
        </p:spPr>
        <p:txBody>
          <a:bodyPr vert="horz" lIns="91983" tIns="45992" rIns="91983" bIns="45992"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1983" tIns="45992" rIns="91983" bIns="45992" rtlCol="0" anchor="b"/>
          <a:lstStyle>
            <a:lvl1pPr algn="r">
              <a:defRPr sz="1200"/>
            </a:lvl1pPr>
          </a:lstStyle>
          <a:p>
            <a:fld id="{D303B7D8-A690-4D26-8B68-E94B63497678}" type="slidenum">
              <a:rPr lang="en-US" smtClean="0"/>
              <a:t>‹#›</a:t>
            </a:fld>
            <a:endParaRPr lang="en-US"/>
          </a:p>
        </p:txBody>
      </p:sp>
    </p:spTree>
    <p:extLst>
      <p:ext uri="{BB962C8B-B14F-4D97-AF65-F5344CB8AC3E}">
        <p14:creationId xmlns:p14="http://schemas.microsoft.com/office/powerpoint/2010/main" val="21113350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
        <p:nvSpPr>
          <p:cNvPr id="16389"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36">
              <a:spcBef>
                <a:spcPct val="30000"/>
              </a:spcBef>
              <a:defRPr sz="1200">
                <a:solidFill>
                  <a:schemeClr val="tx1"/>
                </a:solidFill>
                <a:latin typeface="Arial" panose="020B0604020202020204" pitchFamily="34" charset="0"/>
              </a:defRPr>
            </a:lvl1pPr>
            <a:lvl2pPr marL="712232" indent="-273076" defTabSz="918236">
              <a:spcBef>
                <a:spcPct val="30000"/>
              </a:spcBef>
              <a:defRPr sz="1200">
                <a:solidFill>
                  <a:schemeClr val="tx1"/>
                </a:solidFill>
                <a:latin typeface="Arial" panose="020B0604020202020204" pitchFamily="34" charset="0"/>
              </a:defRPr>
            </a:lvl2pPr>
            <a:lvl3pPr marL="1098689" indent="-217183" defTabSz="918236">
              <a:spcBef>
                <a:spcPct val="30000"/>
              </a:spcBef>
              <a:defRPr sz="1200">
                <a:solidFill>
                  <a:schemeClr val="tx1"/>
                </a:solidFill>
                <a:latin typeface="Arial" panose="020B0604020202020204" pitchFamily="34" charset="0"/>
              </a:defRPr>
            </a:lvl3pPr>
            <a:lvl4pPr marL="1537847" indent="-217183" defTabSz="918236">
              <a:spcBef>
                <a:spcPct val="30000"/>
              </a:spcBef>
              <a:defRPr sz="1200">
                <a:solidFill>
                  <a:schemeClr val="tx1"/>
                </a:solidFill>
                <a:latin typeface="Arial" panose="020B0604020202020204" pitchFamily="34" charset="0"/>
              </a:defRPr>
            </a:lvl4pPr>
            <a:lvl5pPr marL="1978601" indent="-217183" defTabSz="918236">
              <a:spcBef>
                <a:spcPct val="30000"/>
              </a:spcBef>
              <a:defRPr sz="1200">
                <a:solidFill>
                  <a:schemeClr val="tx1"/>
                </a:solidFill>
                <a:latin typeface="Arial" panose="020B0604020202020204" pitchFamily="34" charset="0"/>
              </a:defRPr>
            </a:lvl5pPr>
            <a:lvl6pPr marL="2438517" indent="-217183" defTabSz="918236" eaLnBrk="0" fontAlgn="base" hangingPunct="0">
              <a:spcBef>
                <a:spcPct val="30000"/>
              </a:spcBef>
              <a:spcAft>
                <a:spcPct val="0"/>
              </a:spcAft>
              <a:defRPr sz="1200">
                <a:solidFill>
                  <a:schemeClr val="tx1"/>
                </a:solidFill>
                <a:latin typeface="Arial" panose="020B0604020202020204" pitchFamily="34" charset="0"/>
              </a:defRPr>
            </a:lvl6pPr>
            <a:lvl7pPr marL="2898434" indent="-217183" defTabSz="918236" eaLnBrk="0" fontAlgn="base" hangingPunct="0">
              <a:spcBef>
                <a:spcPct val="30000"/>
              </a:spcBef>
              <a:spcAft>
                <a:spcPct val="0"/>
              </a:spcAft>
              <a:defRPr sz="1200">
                <a:solidFill>
                  <a:schemeClr val="tx1"/>
                </a:solidFill>
                <a:latin typeface="Arial" panose="020B0604020202020204" pitchFamily="34" charset="0"/>
              </a:defRPr>
            </a:lvl7pPr>
            <a:lvl8pPr marL="3358351" indent="-217183" defTabSz="918236" eaLnBrk="0" fontAlgn="base" hangingPunct="0">
              <a:spcBef>
                <a:spcPct val="30000"/>
              </a:spcBef>
              <a:spcAft>
                <a:spcPct val="0"/>
              </a:spcAft>
              <a:defRPr sz="1200">
                <a:solidFill>
                  <a:schemeClr val="tx1"/>
                </a:solidFill>
                <a:latin typeface="Arial" panose="020B0604020202020204" pitchFamily="34" charset="0"/>
              </a:defRPr>
            </a:lvl8pPr>
            <a:lvl9pPr marL="3818267" indent="-217183" defTabSz="918236"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en-US" sz="1100" dirty="0"/>
              <a:t>© 2015 Stein Sperling Bennett De Jong Driscoll PC</a:t>
            </a:r>
          </a:p>
        </p:txBody>
      </p:sp>
      <p:sp>
        <p:nvSpPr>
          <p:cNvPr id="16390" name="Header Placeholder 5"/>
          <p:cNvSpPr>
            <a:spLocks noGrp="1"/>
          </p:cNvSpPr>
          <p:nvPr>
            <p:ph type="hdr" sz="quarter"/>
          </p:nvPr>
        </p:nvSpPr>
        <p:spPr>
          <a:xfrm>
            <a:off x="0" y="1"/>
            <a:ext cx="4159250" cy="4652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36">
              <a:spcBef>
                <a:spcPct val="30000"/>
              </a:spcBef>
              <a:defRPr sz="1200">
                <a:solidFill>
                  <a:schemeClr val="tx1"/>
                </a:solidFill>
                <a:latin typeface="Arial" panose="020B0604020202020204" pitchFamily="34" charset="0"/>
              </a:defRPr>
            </a:lvl1pPr>
            <a:lvl2pPr marL="712232" indent="-273076" defTabSz="918236">
              <a:spcBef>
                <a:spcPct val="30000"/>
              </a:spcBef>
              <a:defRPr sz="1200">
                <a:solidFill>
                  <a:schemeClr val="tx1"/>
                </a:solidFill>
                <a:latin typeface="Arial" panose="020B0604020202020204" pitchFamily="34" charset="0"/>
              </a:defRPr>
            </a:lvl2pPr>
            <a:lvl3pPr marL="1098689" indent="-217183" defTabSz="918236">
              <a:spcBef>
                <a:spcPct val="30000"/>
              </a:spcBef>
              <a:defRPr sz="1200">
                <a:solidFill>
                  <a:schemeClr val="tx1"/>
                </a:solidFill>
                <a:latin typeface="Arial" panose="020B0604020202020204" pitchFamily="34" charset="0"/>
              </a:defRPr>
            </a:lvl3pPr>
            <a:lvl4pPr marL="1537847" indent="-217183" defTabSz="918236">
              <a:spcBef>
                <a:spcPct val="30000"/>
              </a:spcBef>
              <a:defRPr sz="1200">
                <a:solidFill>
                  <a:schemeClr val="tx1"/>
                </a:solidFill>
                <a:latin typeface="Arial" panose="020B0604020202020204" pitchFamily="34" charset="0"/>
              </a:defRPr>
            </a:lvl4pPr>
            <a:lvl5pPr marL="1978601" indent="-217183" defTabSz="918236">
              <a:spcBef>
                <a:spcPct val="30000"/>
              </a:spcBef>
              <a:defRPr sz="1200">
                <a:solidFill>
                  <a:schemeClr val="tx1"/>
                </a:solidFill>
                <a:latin typeface="Arial" panose="020B0604020202020204" pitchFamily="34" charset="0"/>
              </a:defRPr>
            </a:lvl5pPr>
            <a:lvl6pPr marL="2438517" indent="-217183" defTabSz="918236" eaLnBrk="0" fontAlgn="base" hangingPunct="0">
              <a:spcBef>
                <a:spcPct val="30000"/>
              </a:spcBef>
              <a:spcAft>
                <a:spcPct val="0"/>
              </a:spcAft>
              <a:defRPr sz="1200">
                <a:solidFill>
                  <a:schemeClr val="tx1"/>
                </a:solidFill>
                <a:latin typeface="Arial" panose="020B0604020202020204" pitchFamily="34" charset="0"/>
              </a:defRPr>
            </a:lvl6pPr>
            <a:lvl7pPr marL="2898434" indent="-217183" defTabSz="918236" eaLnBrk="0" fontAlgn="base" hangingPunct="0">
              <a:spcBef>
                <a:spcPct val="30000"/>
              </a:spcBef>
              <a:spcAft>
                <a:spcPct val="0"/>
              </a:spcAft>
              <a:defRPr sz="1200">
                <a:solidFill>
                  <a:schemeClr val="tx1"/>
                </a:solidFill>
                <a:latin typeface="Arial" panose="020B0604020202020204" pitchFamily="34" charset="0"/>
              </a:defRPr>
            </a:lvl7pPr>
            <a:lvl8pPr marL="3358351" indent="-217183" defTabSz="918236" eaLnBrk="0" fontAlgn="base" hangingPunct="0">
              <a:spcBef>
                <a:spcPct val="30000"/>
              </a:spcBef>
              <a:spcAft>
                <a:spcPct val="0"/>
              </a:spcAft>
              <a:defRPr sz="1200">
                <a:solidFill>
                  <a:schemeClr val="tx1"/>
                </a:solidFill>
                <a:latin typeface="Arial" panose="020B0604020202020204" pitchFamily="34" charset="0"/>
              </a:defRPr>
            </a:lvl8pPr>
            <a:lvl9pPr marL="3818267" indent="-217183" defTabSz="918236"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en-US" sz="1100" dirty="0"/>
              <a:t>Breaking Down a Business Acquisition/Sale Transaction</a:t>
            </a:r>
          </a:p>
        </p:txBody>
      </p:sp>
      <p:sp>
        <p:nvSpPr>
          <p:cNvPr id="2" name="Slide Number Placeholder 1"/>
          <p:cNvSpPr>
            <a:spLocks noGrp="1"/>
          </p:cNvSpPr>
          <p:nvPr>
            <p:ph type="sldNum" sz="quarter" idx="10"/>
          </p:nvPr>
        </p:nvSpPr>
        <p:spPr/>
        <p:txBody>
          <a:bodyPr/>
          <a:lstStyle/>
          <a:p>
            <a:fld id="{D303B7D8-A690-4D26-8B68-E94B63497678}" type="slidenum">
              <a:rPr lang="en-US" smtClean="0"/>
              <a:t>1</a:t>
            </a:fld>
            <a:endParaRPr lang="en-US"/>
          </a:p>
        </p:txBody>
      </p:sp>
    </p:spTree>
    <p:extLst>
      <p:ext uri="{BB962C8B-B14F-4D97-AF65-F5344CB8AC3E}">
        <p14:creationId xmlns:p14="http://schemas.microsoft.com/office/powerpoint/2010/main" val="2846654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Footer Placeholder 4"/>
          <p:cNvSpPr>
            <a:spLocks noGrp="1"/>
          </p:cNvSpPr>
          <p:nvPr>
            <p:ph type="ftr" sz="quarter" idx="11"/>
          </p:nvPr>
        </p:nvSpPr>
        <p:spPr/>
        <p:txBody>
          <a:bodyPr/>
          <a:lstStyle/>
          <a:p>
            <a:r>
              <a:rPr lang="en-US" dirty="0"/>
              <a:t>© 2014 Stein Sperling Bennett De Jong Driscoll PC</a:t>
            </a:r>
          </a:p>
        </p:txBody>
      </p:sp>
      <p:sp>
        <p:nvSpPr>
          <p:cNvPr id="6" name="Slide Number Placeholder 5"/>
          <p:cNvSpPr>
            <a:spLocks noGrp="1"/>
          </p:cNvSpPr>
          <p:nvPr>
            <p:ph type="sldNum" sz="quarter" idx="12"/>
          </p:nvPr>
        </p:nvSpPr>
        <p:spPr/>
        <p:txBody>
          <a:bodyPr/>
          <a:lstStyle/>
          <a:p>
            <a:fld id="{30B62F60-0AB0-47A8-90DF-198CCBF40096}" type="slidenum">
              <a:rPr lang="en-US" smtClean="0"/>
              <a:pPr/>
              <a:t>24</a:t>
            </a:fld>
            <a:endParaRPr lang="en-US" dirty="0"/>
          </a:p>
        </p:txBody>
      </p:sp>
      <p:sp>
        <p:nvSpPr>
          <p:cNvPr id="8" name="Header Placeholder 7"/>
          <p:cNvSpPr>
            <a:spLocks noGrp="1"/>
          </p:cNvSpPr>
          <p:nvPr>
            <p:ph type="hdr" sz="quarter" idx="13"/>
          </p:nvPr>
        </p:nvSpPr>
        <p:spPr/>
        <p:txBody>
          <a:bodyPr/>
          <a:lstStyle/>
          <a:p>
            <a:pPr>
              <a:defRPr/>
            </a:pPr>
            <a:endParaRPr lang="en-US" dirty="0"/>
          </a:p>
        </p:txBody>
      </p:sp>
      <p:sp>
        <p:nvSpPr>
          <p:cNvPr id="9" name="Date Placeholder 8"/>
          <p:cNvSpPr>
            <a:spLocks noGrp="1"/>
          </p:cNvSpPr>
          <p:nvPr>
            <p:ph type="dt" idx="14"/>
          </p:nvPr>
        </p:nvSpPr>
        <p:spPr/>
        <p:txBody>
          <a:bodyPr/>
          <a:lstStyle/>
          <a:p>
            <a:pPr>
              <a:defRPr/>
            </a:pPr>
            <a:fld id="{C5A1B778-D191-45FE-B08E-7F8F427DB907}" type="datetime1">
              <a:rPr lang="en-US" smtClean="0"/>
              <a:t>12/9/2019</a:t>
            </a:fld>
            <a:endParaRPr lang="en-US" dirty="0"/>
          </a:p>
        </p:txBody>
      </p:sp>
    </p:spTree>
    <p:extLst>
      <p:ext uri="{BB962C8B-B14F-4D97-AF65-F5344CB8AC3E}">
        <p14:creationId xmlns:p14="http://schemas.microsoft.com/office/powerpoint/2010/main" val="4262227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
        <p:nvSpPr>
          <p:cNvPr id="16389"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9622">
              <a:spcBef>
                <a:spcPct val="30000"/>
              </a:spcBef>
              <a:defRPr sz="1200">
                <a:solidFill>
                  <a:schemeClr val="tx1"/>
                </a:solidFill>
                <a:latin typeface="Arial" panose="020B0604020202020204" pitchFamily="34" charset="0"/>
              </a:defRPr>
            </a:lvl1pPr>
            <a:lvl2pPr marL="753791" indent="-289919" defTabSz="969622">
              <a:spcBef>
                <a:spcPct val="30000"/>
              </a:spcBef>
              <a:defRPr sz="1200">
                <a:solidFill>
                  <a:schemeClr val="tx1"/>
                </a:solidFill>
                <a:latin typeface="Arial" panose="020B0604020202020204" pitchFamily="34" charset="0"/>
              </a:defRPr>
            </a:lvl2pPr>
            <a:lvl3pPr marL="1159681" indent="-231937" defTabSz="969622">
              <a:spcBef>
                <a:spcPct val="30000"/>
              </a:spcBef>
              <a:defRPr sz="1200">
                <a:solidFill>
                  <a:schemeClr val="tx1"/>
                </a:solidFill>
                <a:latin typeface="Arial" panose="020B0604020202020204" pitchFamily="34" charset="0"/>
              </a:defRPr>
            </a:lvl3pPr>
            <a:lvl4pPr marL="1623553" indent="-231937" defTabSz="969622">
              <a:spcBef>
                <a:spcPct val="30000"/>
              </a:spcBef>
              <a:defRPr sz="1200">
                <a:solidFill>
                  <a:schemeClr val="tx1"/>
                </a:solidFill>
                <a:latin typeface="Arial" panose="020B0604020202020204" pitchFamily="34" charset="0"/>
              </a:defRPr>
            </a:lvl4pPr>
            <a:lvl5pPr marL="2087425" indent="-231937" defTabSz="969622">
              <a:spcBef>
                <a:spcPct val="30000"/>
              </a:spcBef>
              <a:defRPr sz="1200">
                <a:solidFill>
                  <a:schemeClr val="tx1"/>
                </a:solidFill>
                <a:latin typeface="Arial" panose="020B0604020202020204" pitchFamily="34" charset="0"/>
              </a:defRPr>
            </a:lvl5pPr>
            <a:lvl6pPr marL="2551297" indent="-231937" defTabSz="969622" eaLnBrk="0" fontAlgn="base" hangingPunct="0">
              <a:spcBef>
                <a:spcPct val="30000"/>
              </a:spcBef>
              <a:spcAft>
                <a:spcPct val="0"/>
              </a:spcAft>
              <a:defRPr sz="1200">
                <a:solidFill>
                  <a:schemeClr val="tx1"/>
                </a:solidFill>
                <a:latin typeface="Arial" panose="020B0604020202020204" pitchFamily="34" charset="0"/>
              </a:defRPr>
            </a:lvl6pPr>
            <a:lvl7pPr marL="3015168" indent="-231937" defTabSz="969622" eaLnBrk="0" fontAlgn="base" hangingPunct="0">
              <a:spcBef>
                <a:spcPct val="30000"/>
              </a:spcBef>
              <a:spcAft>
                <a:spcPct val="0"/>
              </a:spcAft>
              <a:defRPr sz="1200">
                <a:solidFill>
                  <a:schemeClr val="tx1"/>
                </a:solidFill>
                <a:latin typeface="Arial" panose="020B0604020202020204" pitchFamily="34" charset="0"/>
              </a:defRPr>
            </a:lvl7pPr>
            <a:lvl8pPr marL="3479040" indent="-231937" defTabSz="969622" eaLnBrk="0" fontAlgn="base" hangingPunct="0">
              <a:spcBef>
                <a:spcPct val="30000"/>
              </a:spcBef>
              <a:spcAft>
                <a:spcPct val="0"/>
              </a:spcAft>
              <a:defRPr sz="1200">
                <a:solidFill>
                  <a:schemeClr val="tx1"/>
                </a:solidFill>
                <a:latin typeface="Arial" panose="020B0604020202020204" pitchFamily="34" charset="0"/>
              </a:defRPr>
            </a:lvl8pPr>
            <a:lvl9pPr marL="3942912" indent="-231937" defTabSz="969622"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en-US" dirty="0"/>
              <a:t>© 2016 Stein Sperling Bennett De Jong Driscoll PC</a:t>
            </a:r>
          </a:p>
        </p:txBody>
      </p:sp>
      <p:sp>
        <p:nvSpPr>
          <p:cNvPr id="16390" name="Header Placeholder 5"/>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9622">
              <a:spcBef>
                <a:spcPct val="30000"/>
              </a:spcBef>
              <a:defRPr sz="1200">
                <a:solidFill>
                  <a:schemeClr val="tx1"/>
                </a:solidFill>
                <a:latin typeface="Arial" panose="020B0604020202020204" pitchFamily="34" charset="0"/>
              </a:defRPr>
            </a:lvl1pPr>
            <a:lvl2pPr marL="753791" indent="-289919" defTabSz="969622">
              <a:spcBef>
                <a:spcPct val="30000"/>
              </a:spcBef>
              <a:defRPr sz="1200">
                <a:solidFill>
                  <a:schemeClr val="tx1"/>
                </a:solidFill>
                <a:latin typeface="Arial" panose="020B0604020202020204" pitchFamily="34" charset="0"/>
              </a:defRPr>
            </a:lvl2pPr>
            <a:lvl3pPr marL="1159681" indent="-231937" defTabSz="969622">
              <a:spcBef>
                <a:spcPct val="30000"/>
              </a:spcBef>
              <a:defRPr sz="1200">
                <a:solidFill>
                  <a:schemeClr val="tx1"/>
                </a:solidFill>
                <a:latin typeface="Arial" panose="020B0604020202020204" pitchFamily="34" charset="0"/>
              </a:defRPr>
            </a:lvl3pPr>
            <a:lvl4pPr marL="1623553" indent="-231937" defTabSz="969622">
              <a:spcBef>
                <a:spcPct val="30000"/>
              </a:spcBef>
              <a:defRPr sz="1200">
                <a:solidFill>
                  <a:schemeClr val="tx1"/>
                </a:solidFill>
                <a:latin typeface="Arial" panose="020B0604020202020204" pitchFamily="34" charset="0"/>
              </a:defRPr>
            </a:lvl4pPr>
            <a:lvl5pPr marL="2087425" indent="-231937" defTabSz="969622">
              <a:spcBef>
                <a:spcPct val="30000"/>
              </a:spcBef>
              <a:defRPr sz="1200">
                <a:solidFill>
                  <a:schemeClr val="tx1"/>
                </a:solidFill>
                <a:latin typeface="Arial" panose="020B0604020202020204" pitchFamily="34" charset="0"/>
              </a:defRPr>
            </a:lvl5pPr>
            <a:lvl6pPr marL="2551297" indent="-231937" defTabSz="969622" eaLnBrk="0" fontAlgn="base" hangingPunct="0">
              <a:spcBef>
                <a:spcPct val="30000"/>
              </a:spcBef>
              <a:spcAft>
                <a:spcPct val="0"/>
              </a:spcAft>
              <a:defRPr sz="1200">
                <a:solidFill>
                  <a:schemeClr val="tx1"/>
                </a:solidFill>
                <a:latin typeface="Arial" panose="020B0604020202020204" pitchFamily="34" charset="0"/>
              </a:defRPr>
            </a:lvl6pPr>
            <a:lvl7pPr marL="3015168" indent="-231937" defTabSz="969622" eaLnBrk="0" fontAlgn="base" hangingPunct="0">
              <a:spcBef>
                <a:spcPct val="30000"/>
              </a:spcBef>
              <a:spcAft>
                <a:spcPct val="0"/>
              </a:spcAft>
              <a:defRPr sz="1200">
                <a:solidFill>
                  <a:schemeClr val="tx1"/>
                </a:solidFill>
                <a:latin typeface="Arial" panose="020B0604020202020204" pitchFamily="34" charset="0"/>
              </a:defRPr>
            </a:lvl7pPr>
            <a:lvl8pPr marL="3479040" indent="-231937" defTabSz="969622" eaLnBrk="0" fontAlgn="base" hangingPunct="0">
              <a:spcBef>
                <a:spcPct val="30000"/>
              </a:spcBef>
              <a:spcAft>
                <a:spcPct val="0"/>
              </a:spcAft>
              <a:defRPr sz="1200">
                <a:solidFill>
                  <a:schemeClr val="tx1"/>
                </a:solidFill>
                <a:latin typeface="Arial" panose="020B0604020202020204" pitchFamily="34" charset="0"/>
              </a:defRPr>
            </a:lvl8pPr>
            <a:lvl9pPr marL="3942912" indent="-231937" defTabSz="969622"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en-US" dirty="0"/>
              <a:t>Mark Schweighofer 301-838-3233 mschweighofer@steinsperling.com</a:t>
            </a:r>
          </a:p>
        </p:txBody>
      </p:sp>
      <p:sp>
        <p:nvSpPr>
          <p:cNvPr id="2" name="Slide Number Placeholder 1"/>
          <p:cNvSpPr>
            <a:spLocks noGrp="1"/>
          </p:cNvSpPr>
          <p:nvPr>
            <p:ph type="sldNum" sz="quarter" idx="10"/>
          </p:nvPr>
        </p:nvSpPr>
        <p:spPr/>
        <p:txBody>
          <a:bodyPr/>
          <a:lstStyle/>
          <a:p>
            <a:fld id="{D303B7D8-A690-4D26-8B68-E94B63497678}" type="slidenum">
              <a:rPr lang="en-US" smtClean="0"/>
              <a:t>105</a:t>
            </a:fld>
            <a:endParaRPr lang="en-US"/>
          </a:p>
        </p:txBody>
      </p:sp>
    </p:spTree>
    <p:extLst>
      <p:ext uri="{BB962C8B-B14F-4D97-AF65-F5344CB8AC3E}">
        <p14:creationId xmlns:p14="http://schemas.microsoft.com/office/powerpoint/2010/main" val="1367509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5" name="Rectangle 4"/>
          <p:cNvSpPr/>
          <p:nvPr/>
        </p:nvSpPr>
        <p:spPr>
          <a:xfrm>
            <a:off x="-9525" y="6053140"/>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6" name="Rectangle 5"/>
          <p:cNvSpPr/>
          <p:nvPr/>
        </p:nvSpPr>
        <p:spPr>
          <a:xfrm>
            <a:off x="2359026" y="6043615"/>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1950">
                <a:solidFill>
                  <a:srgbClr val="FFFFFF"/>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1500">
                <a:solidFill>
                  <a:srgbClr val="FFFFFF"/>
                </a:solidFill>
              </a:defRPr>
            </a:lvl1pPr>
          </a:lstStyle>
          <a:p>
            <a:pPr>
              <a:defRPr/>
            </a:pPr>
            <a:fld id="{08B18A1B-3D13-4834-95F4-EDA191414F57}" type="datetime1">
              <a:rPr lang="en-US" smtClean="0"/>
              <a:t>12/9/2019</a:t>
            </a:fld>
            <a:endParaRPr lang="en-US" dirty="0"/>
          </a:p>
        </p:txBody>
      </p:sp>
      <p:sp>
        <p:nvSpPr>
          <p:cNvPr id="10" name="Footer Placeholder 16"/>
          <p:cNvSpPr>
            <a:spLocks noGrp="1"/>
          </p:cNvSpPr>
          <p:nvPr>
            <p:ph type="ftr" sz="quarter" idx="11"/>
          </p:nvPr>
        </p:nvSpPr>
        <p:spPr>
          <a:xfrm>
            <a:off x="2085975" y="236540"/>
            <a:ext cx="5867400" cy="365125"/>
          </a:xfrm>
        </p:spPr>
        <p:txBody>
          <a:bodyPr/>
          <a:lstStyle>
            <a:lvl1pPr algn="r">
              <a:defRPr>
                <a:solidFill>
                  <a:schemeClr val="tx2"/>
                </a:solidFill>
              </a:defRPr>
            </a:lvl1pPr>
          </a:lstStyle>
          <a:p>
            <a:pPr>
              <a:defRPr/>
            </a:pPr>
            <a:r>
              <a:rPr lang="en-US" smtClean="0"/>
              <a:t>© 2019 Stein Sperling Bennett De Jong Driscoll PC</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7F70311F-E58B-4D11-9272-721EB0A9D683}" type="slidenum">
              <a:rPr lang="en-US"/>
              <a:pPr>
                <a:defRPr/>
              </a:pPr>
              <a:t>‹#›</a:t>
            </a:fld>
            <a:endParaRPr lang="en-US" dirty="0"/>
          </a:p>
        </p:txBody>
      </p:sp>
    </p:spTree>
    <p:extLst>
      <p:ext uri="{BB962C8B-B14F-4D97-AF65-F5344CB8AC3E}">
        <p14:creationId xmlns:p14="http://schemas.microsoft.com/office/powerpoint/2010/main" val="385773901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2DB1DDFC-722B-4773-BEF6-8678504CB03A}" type="datetime1">
              <a:rPr lang="en-US" smtClean="0"/>
              <a:t>12/9/2019</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smtClean="0"/>
              <a:t>© 2019 Stein Sperling Bennett De Jong Driscoll PC</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B11B4DE3-CCF7-48D3-9530-57102B7CB184}" type="slidenum">
              <a:rPr lang="en-US"/>
              <a:pPr>
                <a:defRPr/>
              </a:pPr>
              <a:t>‹#›</a:t>
            </a:fld>
            <a:endParaRPr lang="en-US" dirty="0"/>
          </a:p>
        </p:txBody>
      </p:sp>
    </p:spTree>
    <p:extLst>
      <p:ext uri="{BB962C8B-B14F-4D97-AF65-F5344CB8AC3E}">
        <p14:creationId xmlns:p14="http://schemas.microsoft.com/office/powerpoint/2010/main" val="198050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1"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2" name="Vertical Title 1"/>
          <p:cNvSpPr>
            <a:spLocks noGrp="1"/>
          </p:cNvSpPr>
          <p:nvPr>
            <p:ph type="title" orient="vert"/>
          </p:nvPr>
        </p:nvSpPr>
        <p:spPr>
          <a:xfrm>
            <a:off x="6553200" y="609602"/>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2"/>
            <a:ext cx="2209800" cy="365125"/>
          </a:xfrm>
        </p:spPr>
        <p:txBody>
          <a:bodyPr/>
          <a:lstStyle>
            <a:lvl1pPr>
              <a:defRPr/>
            </a:lvl1pPr>
          </a:lstStyle>
          <a:p>
            <a:pPr>
              <a:defRPr/>
            </a:pPr>
            <a:fld id="{AB5ABF45-E898-4878-A83E-EC4BA3526DFF}" type="datetime1">
              <a:rPr lang="en-US" smtClean="0"/>
              <a:t>12/9/2019</a:t>
            </a:fld>
            <a:endParaRPr lang="en-US" dirty="0"/>
          </a:p>
        </p:txBody>
      </p:sp>
      <p:sp>
        <p:nvSpPr>
          <p:cNvPr id="8" name="Footer Placeholder 4"/>
          <p:cNvSpPr>
            <a:spLocks noGrp="1"/>
          </p:cNvSpPr>
          <p:nvPr>
            <p:ph type="ftr" sz="quarter" idx="11"/>
          </p:nvPr>
        </p:nvSpPr>
        <p:spPr>
          <a:xfrm>
            <a:off x="457201" y="6248402"/>
            <a:ext cx="5573713" cy="365125"/>
          </a:xfrm>
        </p:spPr>
        <p:txBody>
          <a:bodyPr/>
          <a:lstStyle>
            <a:lvl1pPr>
              <a:defRPr/>
            </a:lvl1pPr>
          </a:lstStyle>
          <a:p>
            <a:pPr>
              <a:defRPr/>
            </a:pPr>
            <a:r>
              <a:rPr lang="en-US" smtClean="0"/>
              <a:t>© 2019 Stein Sperling Bennett De Jong Driscoll PC</a:t>
            </a:r>
            <a:endParaRPr lang="en-US" dirty="0"/>
          </a:p>
        </p:txBody>
      </p:sp>
      <p:sp>
        <p:nvSpPr>
          <p:cNvPr id="9" name="Slide Number Placeholder 5"/>
          <p:cNvSpPr>
            <a:spLocks noGrp="1"/>
          </p:cNvSpPr>
          <p:nvPr>
            <p:ph type="sldNum" sz="quarter" idx="12"/>
          </p:nvPr>
        </p:nvSpPr>
        <p:spPr>
          <a:xfrm rot="5400000">
            <a:off x="5989638" y="144464"/>
            <a:ext cx="533400" cy="244475"/>
          </a:xfrm>
        </p:spPr>
        <p:txBody>
          <a:bodyPr/>
          <a:lstStyle>
            <a:lvl1pPr>
              <a:defRPr/>
            </a:lvl1pPr>
          </a:lstStyle>
          <a:p>
            <a:pPr>
              <a:defRPr/>
            </a:pPr>
            <a:fld id="{5446EDB2-44BC-4B0E-9B89-080672D2A147}" type="slidenum">
              <a:rPr lang="en-US"/>
              <a:pPr>
                <a:defRPr/>
              </a:pPr>
              <a:t>‹#›</a:t>
            </a:fld>
            <a:endParaRPr lang="en-US" dirty="0"/>
          </a:p>
        </p:txBody>
      </p:sp>
    </p:spTree>
    <p:extLst>
      <p:ext uri="{BB962C8B-B14F-4D97-AF65-F5344CB8AC3E}">
        <p14:creationId xmlns:p14="http://schemas.microsoft.com/office/powerpoint/2010/main" val="1977553596"/>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Title Slide">
    <p:bg>
      <p:bgRef idx="1001">
        <a:schemeClr val="bg2"/>
      </p:bgRef>
    </p:bg>
    <p:spTree>
      <p:nvGrpSpPr>
        <p:cNvPr id="1" name=""/>
        <p:cNvGrpSpPr/>
        <p:nvPr/>
      </p:nvGrpSpPr>
      <p:grpSpPr>
        <a:xfrm>
          <a:off x="0" y="0"/>
          <a:ext cx="0" cy="0"/>
          <a:chOff x="0" y="0"/>
          <a:chExt cx="0" cy="0"/>
        </a:xfrm>
      </p:grpSpPr>
      <p:sp>
        <p:nvSpPr>
          <p:cNvPr id="5" name="Rectangle 4"/>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350" dirty="0">
              <a:solidFill>
                <a:srgbClr val="FFFFFF"/>
              </a:solidFill>
            </a:endParaRPr>
          </a:p>
        </p:txBody>
      </p:sp>
      <p:sp>
        <p:nvSpPr>
          <p:cNvPr id="6" name="Rectangle 5"/>
          <p:cNvSpPr/>
          <p:nvPr/>
        </p:nvSpPr>
        <p:spPr>
          <a:xfrm>
            <a:off x="0" y="0"/>
            <a:ext cx="9144000" cy="6019800"/>
          </a:xfrm>
          <a:prstGeom prst="rect">
            <a:avLst/>
          </a:prstGeom>
          <a:solidFill>
            <a:schemeClr val="tx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350" dirty="0">
              <a:solidFill>
                <a:srgbClr val="FFFFFF"/>
              </a:solidFill>
            </a:endParaRPr>
          </a:p>
        </p:txBody>
      </p:sp>
      <p:pic>
        <p:nvPicPr>
          <p:cNvPr id="7" name="Picture 11" descr="SSlogo_RGB_AAL.jpg"/>
          <p:cNvPicPr>
            <a:picLocks noChangeAspect="1"/>
          </p:cNvPicPr>
          <p:nvPr/>
        </p:nvPicPr>
        <p:blipFill>
          <a:blip r:embed="rId3">
            <a:extLst>
              <a:ext uri="{28A0092B-C50C-407E-A947-70E740481C1C}">
                <a14:useLocalDpi xmlns:a14="http://schemas.microsoft.com/office/drawing/2010/main" val="0"/>
              </a:ext>
            </a:extLst>
          </a:blip>
          <a:srcRect l="4832" t="9525" r="3339" b="14285"/>
          <a:stretch>
            <a:fillRect/>
          </a:stretch>
        </p:blipFill>
        <p:spPr bwMode="auto">
          <a:xfrm>
            <a:off x="192088" y="5588002"/>
            <a:ext cx="2743200"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200400" y="5638800"/>
            <a:ext cx="5943600" cy="11191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350" dirty="0">
              <a:solidFill>
                <a:srgbClr val="FFFFFF"/>
              </a:solidFill>
            </a:endParaRPr>
          </a:p>
        </p:txBody>
      </p:sp>
      <p:sp>
        <p:nvSpPr>
          <p:cNvPr id="8" name="Title 7"/>
          <p:cNvSpPr>
            <a:spLocks noGrp="1"/>
          </p:cNvSpPr>
          <p:nvPr>
            <p:ph type="ctrTitle"/>
          </p:nvPr>
        </p:nvSpPr>
        <p:spPr>
          <a:xfrm>
            <a:off x="3200400" y="152400"/>
            <a:ext cx="5943600" cy="5300748"/>
          </a:xfrm>
          <a:solidFill>
            <a:schemeClr val="bg2"/>
          </a:solidFill>
        </p:spPr>
        <p:txBody>
          <a:bodyPr anchor="b"/>
          <a:lstStyle>
            <a:lvl1pPr>
              <a:defRPr cap="all" baseline="0">
                <a:solidFill>
                  <a:schemeClr val="tx1"/>
                </a:solidFill>
              </a:defRPr>
            </a:lvl1pPr>
          </a:lstStyle>
          <a:p>
            <a:r>
              <a:rPr lang="en-US"/>
              <a:t>Click to edit Master title style</a:t>
            </a:r>
            <a:endParaRPr lang="en-US" dirty="0"/>
          </a:p>
        </p:txBody>
      </p:sp>
      <p:sp>
        <p:nvSpPr>
          <p:cNvPr id="16" name="Text Placeholder 15"/>
          <p:cNvSpPr>
            <a:spLocks noGrp="1"/>
          </p:cNvSpPr>
          <p:nvPr>
            <p:ph type="body" sz="quarter" idx="10"/>
          </p:nvPr>
        </p:nvSpPr>
        <p:spPr>
          <a:xfrm>
            <a:off x="0" y="152400"/>
            <a:ext cx="3048000" cy="5297424"/>
          </a:xfrm>
          <a:solidFill>
            <a:schemeClr val="tx2"/>
          </a:solidFill>
        </p:spPr>
        <p:txBody>
          <a:bodyPr anchor="b">
            <a:noAutofit/>
          </a:bodyPr>
          <a:lstStyle>
            <a:lvl1pPr marL="47625" indent="0" algn="l">
              <a:buNone/>
              <a:tabLst/>
              <a:defRPr sz="1050">
                <a:solidFill>
                  <a:schemeClr val="bg2"/>
                </a:solidFill>
              </a:defRPr>
            </a:lvl1pPr>
            <a:lvl2pPr marL="47625" indent="0" algn="l">
              <a:buNone/>
              <a:tabLst/>
              <a:defRPr sz="1050">
                <a:solidFill>
                  <a:schemeClr val="bg2"/>
                </a:solidFill>
              </a:defRPr>
            </a:lvl2pPr>
            <a:lvl3pPr marL="47625" indent="0" algn="l">
              <a:buNone/>
              <a:tabLst/>
              <a:defRPr sz="1050">
                <a:solidFill>
                  <a:schemeClr val="bg2"/>
                </a:solidFill>
              </a:defRPr>
            </a:lvl3pPr>
            <a:lvl4pPr marL="47625" indent="0" algn="l">
              <a:buNone/>
              <a:tabLst/>
              <a:defRPr sz="1050">
                <a:solidFill>
                  <a:schemeClr val="bg2"/>
                </a:solidFill>
              </a:defRPr>
            </a:lvl4pPr>
            <a:lvl5pPr marL="47625" indent="0" algn="l">
              <a:buNone/>
              <a:tabLst/>
              <a:defRPr sz="105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ubtitle 8"/>
          <p:cNvSpPr>
            <a:spLocks noGrp="1"/>
          </p:cNvSpPr>
          <p:nvPr>
            <p:ph type="subTitle" idx="1"/>
          </p:nvPr>
        </p:nvSpPr>
        <p:spPr>
          <a:xfrm>
            <a:off x="3200400" y="5638802"/>
            <a:ext cx="5867400" cy="1097037"/>
          </a:xfrm>
        </p:spPr>
        <p:txBody>
          <a:bodyPr anchor="ctr">
            <a:normAutofit/>
          </a:bodyPr>
          <a:lstStyle>
            <a:lvl1pPr marL="0" indent="0" algn="l">
              <a:buNone/>
              <a:defRPr sz="1950">
                <a:solidFill>
                  <a:srgbClr val="FFFFFF"/>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endParaRPr lang="en-US" dirty="0"/>
          </a:p>
        </p:txBody>
      </p:sp>
    </p:spTree>
    <p:extLst>
      <p:ext uri="{BB962C8B-B14F-4D97-AF65-F5344CB8AC3E}">
        <p14:creationId xmlns:p14="http://schemas.microsoft.com/office/powerpoint/2010/main" val="719866902"/>
      </p:ext>
    </p:extLst>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cap="all" baseline="0"/>
            </a:lvl1pPr>
          </a:lstStyle>
          <a:p>
            <a:r>
              <a:rPr lang="en-US" dirty="0"/>
              <a:t>Click to edit Master title style</a:t>
            </a:r>
          </a:p>
        </p:txBody>
      </p:sp>
      <p:sp>
        <p:nvSpPr>
          <p:cNvPr id="8" name="Content Placeholder 7"/>
          <p:cNvSpPr>
            <a:spLocks noGrp="1"/>
          </p:cNvSpPr>
          <p:nvPr>
            <p:ph sz="quarter" idx="1"/>
          </p:nvPr>
        </p:nvSpPr>
        <p:spPr>
          <a:xfrm>
            <a:off x="612648" y="1600200"/>
            <a:ext cx="8153400" cy="4495800"/>
          </a:xfrm>
        </p:spPr>
        <p:txBody>
          <a:bodyPr/>
          <a:lstStyle>
            <a:lvl1pPr>
              <a:defRPr sz="2400"/>
            </a:lvl1pPr>
            <a:lvl2pPr>
              <a:defRPr sz="2200"/>
            </a:lvl2pPr>
            <a:lvl3pPr>
              <a:defRPr sz="20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13"/>
          <p:cNvSpPr>
            <a:spLocks noGrp="1"/>
          </p:cNvSpPr>
          <p:nvPr>
            <p:ph type="dt" sz="half" idx="10"/>
          </p:nvPr>
        </p:nvSpPr>
        <p:spPr/>
        <p:txBody>
          <a:bodyPr/>
          <a:lstStyle>
            <a:lvl1pPr>
              <a:defRPr/>
            </a:lvl1pPr>
          </a:lstStyle>
          <a:p>
            <a:pPr>
              <a:defRPr/>
            </a:pPr>
            <a:fld id="{D877E53A-0369-45DD-87F0-D07052CF9D2C}" type="datetime1">
              <a:rPr lang="en-US" smtClean="0"/>
              <a:t>12/9/2019</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smtClean="0"/>
              <a:t>© 2019 Stein Sperling Bennett De Jong Driscoll PC</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D49A500B-F579-4E1A-B8A3-7A4FB61FD1BE}" type="slidenum">
              <a:rPr lang="en-US"/>
              <a:pPr>
                <a:defRPr/>
              </a:pPr>
              <a:t>‹#›</a:t>
            </a:fld>
            <a:endParaRPr lang="en-US" dirty="0"/>
          </a:p>
        </p:txBody>
      </p:sp>
    </p:spTree>
    <p:extLst>
      <p:ext uri="{BB962C8B-B14F-4D97-AF65-F5344CB8AC3E}">
        <p14:creationId xmlns:p14="http://schemas.microsoft.com/office/powerpoint/2010/main" val="257389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3" name="Text Placeholder 2"/>
          <p:cNvSpPr>
            <a:spLocks noGrp="1"/>
          </p:cNvSpPr>
          <p:nvPr>
            <p:ph type="body" idx="1"/>
          </p:nvPr>
        </p:nvSpPr>
        <p:spPr>
          <a:xfrm>
            <a:off x="1371601" y="2743200"/>
            <a:ext cx="7123113" cy="1673225"/>
          </a:xfrm>
        </p:spPr>
        <p:txBody>
          <a:bodyPr/>
          <a:lstStyle>
            <a:lvl1pPr marL="0" indent="0">
              <a:buNone/>
              <a:defRPr sz="210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n-US"/>
              <a:t>Edit Master text styles</a:t>
            </a:r>
          </a:p>
        </p:txBody>
      </p:sp>
      <p:sp>
        <p:nvSpPr>
          <p:cNvPr id="2" name="Title 1"/>
          <p:cNvSpPr>
            <a:spLocks noGrp="1"/>
          </p:cNvSpPr>
          <p:nvPr>
            <p:ph type="title"/>
          </p:nvPr>
        </p:nvSpPr>
        <p:spPr>
          <a:xfrm>
            <a:off x="1371600" y="1600200"/>
            <a:ext cx="7620000" cy="990600"/>
          </a:xfrm>
        </p:spPr>
        <p:txBody>
          <a:bodyPr/>
          <a:lstStyle>
            <a:lvl1pPr algn="l">
              <a:buNone/>
              <a:defRPr sz="3300" b="0" cap="all" baseline="0">
                <a:solidFill>
                  <a:srgbClr val="FFFFFF"/>
                </a:solidFill>
              </a:defRPr>
            </a:lvl1pPr>
          </a:lstStyle>
          <a:p>
            <a:r>
              <a:rPr lang="en-US" dirty="0"/>
              <a:t>Click to edit Master title style</a:t>
            </a:r>
          </a:p>
        </p:txBody>
      </p:sp>
      <p:sp>
        <p:nvSpPr>
          <p:cNvPr id="16" name="Date Placeholder 15"/>
          <p:cNvSpPr>
            <a:spLocks noGrp="1"/>
          </p:cNvSpPr>
          <p:nvPr>
            <p:ph type="dt" sz="half" idx="10"/>
          </p:nvPr>
        </p:nvSpPr>
        <p:spPr/>
        <p:txBody>
          <a:bodyPr/>
          <a:lstStyle/>
          <a:p>
            <a:pPr>
              <a:defRPr/>
            </a:pPr>
            <a:fld id="{D38F6744-FAE6-4AB6-AD26-E44A4FB4441B}" type="datetime1">
              <a:rPr lang="en-US" smtClean="0"/>
              <a:t>12/9/2019</a:t>
            </a:fld>
            <a:endParaRPr lang="en-US" dirty="0"/>
          </a:p>
        </p:txBody>
      </p:sp>
      <p:sp>
        <p:nvSpPr>
          <p:cNvPr id="17" name="Footer Placeholder 16"/>
          <p:cNvSpPr>
            <a:spLocks noGrp="1"/>
          </p:cNvSpPr>
          <p:nvPr>
            <p:ph type="ftr" sz="quarter" idx="11"/>
          </p:nvPr>
        </p:nvSpPr>
        <p:spPr/>
        <p:txBody>
          <a:bodyPr/>
          <a:lstStyle/>
          <a:p>
            <a:pPr>
              <a:defRPr/>
            </a:pPr>
            <a:r>
              <a:rPr lang="en-US" smtClean="0"/>
              <a:t>© 2019 Stein Sperling Bennett De Jong Driscoll PC</a:t>
            </a:r>
            <a:endParaRPr lang="en-US" dirty="0"/>
          </a:p>
        </p:txBody>
      </p:sp>
      <p:sp>
        <p:nvSpPr>
          <p:cNvPr id="18" name="Slide Number Placeholder 17"/>
          <p:cNvSpPr>
            <a:spLocks noGrp="1"/>
          </p:cNvSpPr>
          <p:nvPr>
            <p:ph type="sldNum" sz="quarter" idx="12"/>
          </p:nvPr>
        </p:nvSpPr>
        <p:spPr/>
        <p:txBody>
          <a:bodyPr/>
          <a:lstStyle/>
          <a:p>
            <a:pPr>
              <a:defRPr/>
            </a:pPr>
            <a:fld id="{6512507C-FE8B-4D71-8924-890B46021FA5}" type="slidenum">
              <a:rPr lang="en-US" smtClean="0"/>
              <a:pPr>
                <a:defRPr/>
              </a:pPr>
              <a:t>‹#›</a:t>
            </a:fld>
            <a:endParaRPr lang="en-US" dirty="0"/>
          </a:p>
        </p:txBody>
      </p:sp>
    </p:spTree>
    <p:extLst>
      <p:ext uri="{BB962C8B-B14F-4D97-AF65-F5344CB8AC3E}">
        <p14:creationId xmlns:p14="http://schemas.microsoft.com/office/powerpoint/2010/main" val="409206619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rtlCol="0"/>
          <a:lstStyle>
            <a:lvl1pPr>
              <a:defRPr/>
            </a:lvl1pPr>
          </a:lstStyle>
          <a:p>
            <a:pPr>
              <a:defRPr/>
            </a:pPr>
            <a:fld id="{87C95493-2103-4874-8E6A-DE37BA0D8CCC}" type="datetime1">
              <a:rPr lang="en-US" smtClean="0"/>
              <a:t>12/9/2019</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545FD2EF-BB31-4821-BE18-275C62BEF57C}"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smtClean="0"/>
              <a:t>© 2019 Stein Sperling Bennett De Jong Driscoll PC</a:t>
            </a:r>
            <a:endParaRPr lang="en-US" dirty="0"/>
          </a:p>
        </p:txBody>
      </p:sp>
    </p:spTree>
    <p:extLst>
      <p:ext uri="{BB962C8B-B14F-4D97-AF65-F5344CB8AC3E}">
        <p14:creationId xmlns:p14="http://schemas.microsoft.com/office/powerpoint/2010/main" val="4165297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cap="all" baseline="0"/>
            </a:lvl1pPr>
          </a:lstStyle>
          <a:p>
            <a:r>
              <a:rPr lang="en-US" dirty="0"/>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1500" b="1">
                <a:solidFill>
                  <a:srgbClr val="FFFFFF"/>
                </a:solidFill>
              </a:defRPr>
            </a:lvl1pPr>
          </a:lstStyle>
          <a:p>
            <a:pPr lvl="0"/>
            <a:r>
              <a:rPr lang="en-US"/>
              <a:t>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1500" b="1">
                <a:solidFill>
                  <a:srgbClr val="FFFFFF"/>
                </a:solidFill>
              </a:defRPr>
            </a:lvl1pPr>
          </a:lstStyle>
          <a:p>
            <a:pPr lvl="0"/>
            <a:r>
              <a:rPr lang="en-US"/>
              <a:t>Edit Master text styles</a:t>
            </a:r>
          </a:p>
        </p:txBody>
      </p:sp>
      <p:sp>
        <p:nvSpPr>
          <p:cNvPr id="7" name="Date Placeholder 9"/>
          <p:cNvSpPr>
            <a:spLocks noGrp="1"/>
          </p:cNvSpPr>
          <p:nvPr>
            <p:ph type="dt" sz="half" idx="10"/>
          </p:nvPr>
        </p:nvSpPr>
        <p:spPr/>
        <p:txBody>
          <a:bodyPr rtlCol="0"/>
          <a:lstStyle>
            <a:lvl1pPr>
              <a:defRPr/>
            </a:lvl1pPr>
          </a:lstStyle>
          <a:p>
            <a:pPr>
              <a:defRPr/>
            </a:pPr>
            <a:fld id="{9D8717B5-3DDD-4A9C-8049-D31BA1C12391}" type="datetime1">
              <a:rPr lang="en-US" smtClean="0"/>
              <a:t>12/9/2019</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F647FF41-B3CE-4C70-910E-E87815F2B2D0}"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r>
              <a:rPr lang="en-US" smtClean="0"/>
              <a:t>© 2019 Stein Sperling Bennett De Jong Driscoll PC</a:t>
            </a:r>
            <a:endParaRPr lang="en-US" dirty="0"/>
          </a:p>
        </p:txBody>
      </p:sp>
    </p:spTree>
    <p:extLst>
      <p:ext uri="{BB962C8B-B14F-4D97-AF65-F5344CB8AC3E}">
        <p14:creationId xmlns:p14="http://schemas.microsoft.com/office/powerpoint/2010/main" val="2990162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13"/>
          <p:cNvSpPr>
            <a:spLocks noGrp="1"/>
          </p:cNvSpPr>
          <p:nvPr>
            <p:ph type="dt" sz="half" idx="10"/>
          </p:nvPr>
        </p:nvSpPr>
        <p:spPr/>
        <p:txBody>
          <a:bodyPr/>
          <a:lstStyle>
            <a:lvl1pPr>
              <a:defRPr/>
            </a:lvl1pPr>
          </a:lstStyle>
          <a:p>
            <a:pPr>
              <a:defRPr/>
            </a:pPr>
            <a:fld id="{2A8C7284-3E8A-49AB-990F-10CD79CFCC25}" type="datetime1">
              <a:rPr lang="en-US" smtClean="0"/>
              <a:t>12/9/2019</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smtClean="0"/>
              <a:t>© 2019 Stein Sperling Bennett De Jong Driscoll PC</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1AC2373C-728C-4FC1-93EC-C6EB76515D03}" type="slidenum">
              <a:rPr lang="en-US"/>
              <a:pPr>
                <a:defRPr/>
              </a:pPr>
              <a:t>‹#›</a:t>
            </a:fld>
            <a:endParaRPr lang="en-US" dirty="0"/>
          </a:p>
        </p:txBody>
      </p:sp>
    </p:spTree>
    <p:extLst>
      <p:ext uri="{BB962C8B-B14F-4D97-AF65-F5344CB8AC3E}">
        <p14:creationId xmlns:p14="http://schemas.microsoft.com/office/powerpoint/2010/main" val="27302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5F1054E5-B7BE-4763-B885-017A9382AA02}" type="datetime1">
              <a:rPr lang="en-US" smtClean="0"/>
              <a:t>12/9/2019</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smtClean="0"/>
              <a:t>© 2019 Stein Sperling Bennett De Jong Driscoll PC</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19246032-624B-4053-9A2D-8748D4B96DAB}" type="slidenum">
              <a:rPr lang="en-US"/>
              <a:pPr>
                <a:defRPr/>
              </a:pPr>
              <a:t>‹#›</a:t>
            </a:fld>
            <a:endParaRPr lang="en-US" dirty="0"/>
          </a:p>
        </p:txBody>
      </p:sp>
    </p:spTree>
    <p:extLst>
      <p:ext uri="{BB962C8B-B14F-4D97-AF65-F5344CB8AC3E}">
        <p14:creationId xmlns:p14="http://schemas.microsoft.com/office/powerpoint/2010/main" val="120924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33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750"/>
              </a:spcAft>
              <a:buNone/>
              <a:defRPr sz="1350"/>
            </a:lvl1pPr>
            <a:lvl2pPr>
              <a:buNone/>
              <a:defRPr sz="900"/>
            </a:lvl2pPr>
            <a:lvl3pPr>
              <a:buNone/>
              <a:defRPr sz="750"/>
            </a:lvl3pPr>
            <a:lvl4pPr>
              <a:buNone/>
              <a:defRPr sz="675"/>
            </a:lvl4pPr>
            <a:lvl5pPr>
              <a:buNone/>
              <a:defRPr sz="675"/>
            </a:lvl5pPr>
          </a:lstStyle>
          <a:p>
            <a:pPr lvl="0"/>
            <a:r>
              <a:rPr lang="en-US"/>
              <a:t>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5A6D187B-C04E-4EA2-9757-39D2ED677947}" type="datetime1">
              <a:rPr lang="en-US" smtClean="0"/>
              <a:t>12/9/2019</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smtClean="0"/>
              <a:t>© 2019 Stein Sperling Bennett De Jong Driscoll PC</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990490D2-0B3B-4682-9480-7A7BFB8A15F2}" type="slidenum">
              <a:rPr lang="en-US"/>
              <a:pPr>
                <a:defRPr/>
              </a:pPr>
              <a:t>‹#›</a:t>
            </a:fld>
            <a:endParaRPr lang="en-US" dirty="0"/>
          </a:p>
        </p:txBody>
      </p:sp>
    </p:spTree>
    <p:extLst>
      <p:ext uri="{BB962C8B-B14F-4D97-AF65-F5344CB8AC3E}">
        <p14:creationId xmlns:p14="http://schemas.microsoft.com/office/powerpoint/2010/main" val="1465295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2"/>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6" name="Rectangle 5"/>
          <p:cNvSpPr/>
          <p:nvPr/>
        </p:nvSpPr>
        <p:spPr>
          <a:xfrm>
            <a:off x="-9524"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8" name="Rectangle 7"/>
          <p:cNvSpPr/>
          <p:nvPr/>
        </p:nvSpPr>
        <p:spPr bwMode="white">
          <a:xfrm>
            <a:off x="1447801" y="2"/>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275"/>
            </a:lvl1pPr>
            <a:lvl2pPr>
              <a:buFontTx/>
              <a:buNone/>
              <a:defRPr sz="900"/>
            </a:lvl2pPr>
            <a:lvl3pPr>
              <a:buFontTx/>
              <a:buNone/>
              <a:defRPr sz="750"/>
            </a:lvl3pPr>
            <a:lvl4pPr>
              <a:buFontTx/>
              <a:buNone/>
              <a:defRPr sz="675"/>
            </a:lvl4pPr>
            <a:lvl5pPr>
              <a:buFontTx/>
              <a:buNone/>
              <a:defRPr sz="675"/>
            </a:lvl5pPr>
          </a:lstStyle>
          <a:p>
            <a:pPr lvl="0"/>
            <a:r>
              <a:rPr lang="en-US"/>
              <a:t>Edit Master text styles</a:t>
            </a:r>
          </a:p>
        </p:txBody>
      </p:sp>
      <p:sp>
        <p:nvSpPr>
          <p:cNvPr id="2" name="Title 1"/>
          <p:cNvSpPr>
            <a:spLocks noGrp="1"/>
          </p:cNvSpPr>
          <p:nvPr>
            <p:ph type="title"/>
          </p:nvPr>
        </p:nvSpPr>
        <p:spPr>
          <a:xfrm>
            <a:off x="1600200" y="4648200"/>
            <a:ext cx="7315200" cy="685800"/>
          </a:xfrm>
        </p:spPr>
        <p:txBody>
          <a:bodyPr/>
          <a:lstStyle>
            <a:lvl1pPr algn="l">
              <a:buNone/>
              <a:defRPr sz="21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2400"/>
            </a:lvl1pPr>
          </a:lstStyle>
          <a:p>
            <a:pPr lvl="0"/>
            <a:r>
              <a:rPr lang="en-US" noProof="0" dirty="0"/>
              <a:t>Click icon to add picture</a:t>
            </a:r>
          </a:p>
        </p:txBody>
      </p:sp>
      <p:sp>
        <p:nvSpPr>
          <p:cNvPr id="9" name="Date Placeholder 11"/>
          <p:cNvSpPr>
            <a:spLocks noGrp="1"/>
          </p:cNvSpPr>
          <p:nvPr>
            <p:ph type="dt" sz="half" idx="10"/>
          </p:nvPr>
        </p:nvSpPr>
        <p:spPr>
          <a:xfrm>
            <a:off x="6248400" y="6248402"/>
            <a:ext cx="2667000" cy="365125"/>
          </a:xfrm>
        </p:spPr>
        <p:txBody>
          <a:bodyPr rtlCol="0"/>
          <a:lstStyle>
            <a:lvl1pPr>
              <a:defRPr/>
            </a:lvl1pPr>
          </a:lstStyle>
          <a:p>
            <a:pPr>
              <a:defRPr/>
            </a:pPr>
            <a:fld id="{BFEF0AF0-26AC-46DD-94BC-F46E12D95D62}" type="datetime1">
              <a:rPr lang="en-US" smtClean="0"/>
              <a:t>12/9/2019</a:t>
            </a:fld>
            <a:endParaRPr lang="en-US" dirty="0"/>
          </a:p>
        </p:txBody>
      </p:sp>
      <p:sp>
        <p:nvSpPr>
          <p:cNvPr id="10" name="Slide Number Placeholder 12"/>
          <p:cNvSpPr>
            <a:spLocks noGrp="1"/>
          </p:cNvSpPr>
          <p:nvPr>
            <p:ph type="sldNum" sz="quarter" idx="11"/>
          </p:nvPr>
        </p:nvSpPr>
        <p:spPr>
          <a:xfrm>
            <a:off x="0" y="4667252"/>
            <a:ext cx="1447800" cy="663575"/>
          </a:xfrm>
        </p:spPr>
        <p:txBody>
          <a:bodyPr rtlCol="0"/>
          <a:lstStyle>
            <a:lvl1pPr>
              <a:defRPr sz="2100"/>
            </a:lvl1pPr>
          </a:lstStyle>
          <a:p>
            <a:pPr>
              <a:defRPr/>
            </a:pPr>
            <a:fld id="{23FBAC72-E82B-4E3B-A5FF-50ABF8409C06}" type="slidenum">
              <a:rPr lang="en-US"/>
              <a:pPr>
                <a:defRPr/>
              </a:pPr>
              <a:t>‹#›</a:t>
            </a:fld>
            <a:endParaRPr lang="en-US" dirty="0"/>
          </a:p>
        </p:txBody>
      </p:sp>
      <p:sp>
        <p:nvSpPr>
          <p:cNvPr id="11" name="Footer Placeholder 13"/>
          <p:cNvSpPr>
            <a:spLocks noGrp="1"/>
          </p:cNvSpPr>
          <p:nvPr>
            <p:ph type="ftr" sz="quarter" idx="12"/>
          </p:nvPr>
        </p:nvSpPr>
        <p:spPr>
          <a:xfrm>
            <a:off x="1600200" y="6248402"/>
            <a:ext cx="4572000" cy="365125"/>
          </a:xfrm>
        </p:spPr>
        <p:txBody>
          <a:bodyPr rtlCol="0"/>
          <a:lstStyle>
            <a:lvl1pPr>
              <a:defRPr/>
            </a:lvl1pPr>
          </a:lstStyle>
          <a:p>
            <a:pPr>
              <a:defRPr/>
            </a:pPr>
            <a:r>
              <a:rPr lang="en-US" smtClean="0"/>
              <a:t>© 2019 Stein Sperling Bennett De Jong Driscoll PC</a:t>
            </a:r>
            <a:endParaRPr lang="en-US" dirty="0"/>
          </a:p>
        </p:txBody>
      </p:sp>
    </p:spTree>
    <p:extLst>
      <p:ext uri="{BB962C8B-B14F-4D97-AF65-F5344CB8AC3E}">
        <p14:creationId xmlns:p14="http://schemas.microsoft.com/office/powerpoint/2010/main" val="232264354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2"/>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096000" y="6248402"/>
            <a:ext cx="2667000" cy="365125"/>
          </a:xfrm>
          <a:prstGeom prst="rect">
            <a:avLst/>
          </a:prstGeom>
        </p:spPr>
        <p:txBody>
          <a:bodyPr vert="horz" anchor="ctr" anchorCtr="0"/>
          <a:lstStyle>
            <a:lvl1pPr algn="l" eaLnBrk="1" fontAlgn="auto" latinLnBrk="0" hangingPunct="1">
              <a:spcBef>
                <a:spcPts val="0"/>
              </a:spcBef>
              <a:spcAft>
                <a:spcPts val="0"/>
              </a:spcAft>
              <a:defRPr kumimoji="0" sz="1050">
                <a:solidFill>
                  <a:schemeClr val="tx2"/>
                </a:solidFill>
                <a:latin typeface="+mn-lt"/>
              </a:defRPr>
            </a:lvl1pPr>
          </a:lstStyle>
          <a:p>
            <a:pPr>
              <a:defRPr/>
            </a:pPr>
            <a:fld id="{80A1A8C9-408D-4686-A487-1ABA0A7A292F}" type="datetime1">
              <a:rPr lang="en-US" smtClean="0"/>
              <a:t>12/9/2019</a:t>
            </a:fld>
            <a:endParaRPr lang="en-US" dirty="0"/>
          </a:p>
        </p:txBody>
      </p:sp>
      <p:sp>
        <p:nvSpPr>
          <p:cNvPr id="3" name="Footer Placeholder 2"/>
          <p:cNvSpPr>
            <a:spLocks noGrp="1"/>
          </p:cNvSpPr>
          <p:nvPr>
            <p:ph type="ftr" sz="quarter" idx="3"/>
          </p:nvPr>
        </p:nvSpPr>
        <p:spPr>
          <a:xfrm>
            <a:off x="609601" y="6248402"/>
            <a:ext cx="5421313" cy="365125"/>
          </a:xfrm>
          <a:prstGeom prst="rect">
            <a:avLst/>
          </a:prstGeom>
        </p:spPr>
        <p:txBody>
          <a:bodyPr vert="horz" anchor="ctr"/>
          <a:lstStyle>
            <a:lvl1pPr algn="r" eaLnBrk="1" fontAlgn="auto" latinLnBrk="0" hangingPunct="1">
              <a:spcBef>
                <a:spcPts val="0"/>
              </a:spcBef>
              <a:spcAft>
                <a:spcPts val="0"/>
              </a:spcAft>
              <a:defRPr kumimoji="0" sz="1050">
                <a:solidFill>
                  <a:schemeClr val="tx2"/>
                </a:solidFill>
                <a:latin typeface="+mn-lt"/>
              </a:defRPr>
            </a:lvl1pPr>
          </a:lstStyle>
          <a:p>
            <a:pPr>
              <a:defRPr/>
            </a:pPr>
            <a:r>
              <a:rPr lang="en-US" smtClean="0"/>
              <a:t>© 2019 Stein Sperling Bennett De Jong Driscoll PC</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350" dirty="0"/>
          </a:p>
        </p:txBody>
      </p:sp>
      <p:sp>
        <p:nvSpPr>
          <p:cNvPr id="23" name="Slide Number Placeholder 22"/>
          <p:cNvSpPr>
            <a:spLocks noGrp="1"/>
          </p:cNvSpPr>
          <p:nvPr>
            <p:ph type="sldNum" sz="quarter" idx="4"/>
          </p:nvPr>
        </p:nvSpPr>
        <p:spPr>
          <a:xfrm>
            <a:off x="0" y="1271590"/>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050" b="1">
                <a:solidFill>
                  <a:srgbClr val="FFFFFF"/>
                </a:solidFill>
                <a:latin typeface="+mn-lt"/>
              </a:defRPr>
            </a:lvl1pPr>
          </a:lstStyle>
          <a:p>
            <a:pPr>
              <a:defRPr/>
            </a:pPr>
            <a:fld id="{6512507C-FE8B-4D71-8924-890B46021FA5}" type="slidenum">
              <a:rPr lang="en-US"/>
              <a:pPr>
                <a:defRPr/>
              </a:pPr>
              <a:t>‹#›</a:t>
            </a:fld>
            <a:endParaRPr lang="en-US" dirty="0"/>
          </a:p>
        </p:txBody>
      </p:sp>
    </p:spTree>
    <p:extLst>
      <p:ext uri="{BB962C8B-B14F-4D97-AF65-F5344CB8AC3E}">
        <p14:creationId xmlns:p14="http://schemas.microsoft.com/office/powerpoint/2010/main" val="3054011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3300" kern="120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Tw Cen MT" pitchFamily="34" charset="0"/>
        </a:defRPr>
      </a:lvl2pPr>
      <a:lvl3pPr algn="l" rtl="0" eaLnBrk="1" fontAlgn="base" hangingPunct="1">
        <a:spcBef>
          <a:spcPct val="0"/>
        </a:spcBef>
        <a:spcAft>
          <a:spcPct val="0"/>
        </a:spcAft>
        <a:defRPr sz="3300">
          <a:solidFill>
            <a:schemeClr val="tx2"/>
          </a:solidFill>
          <a:latin typeface="Tw Cen MT" pitchFamily="34" charset="0"/>
        </a:defRPr>
      </a:lvl3pPr>
      <a:lvl4pPr algn="l" rtl="0" eaLnBrk="1" fontAlgn="base" hangingPunct="1">
        <a:spcBef>
          <a:spcPct val="0"/>
        </a:spcBef>
        <a:spcAft>
          <a:spcPct val="0"/>
        </a:spcAft>
        <a:defRPr sz="3300">
          <a:solidFill>
            <a:schemeClr val="tx2"/>
          </a:solidFill>
          <a:latin typeface="Tw Cen MT" pitchFamily="34" charset="0"/>
        </a:defRPr>
      </a:lvl4pPr>
      <a:lvl5pPr algn="l" rtl="0" eaLnBrk="1" fontAlgn="base" hangingPunct="1">
        <a:spcBef>
          <a:spcPct val="0"/>
        </a:spcBef>
        <a:spcAft>
          <a:spcPct val="0"/>
        </a:spcAft>
        <a:defRPr sz="3300">
          <a:solidFill>
            <a:schemeClr val="tx2"/>
          </a:solidFill>
          <a:latin typeface="Tw Cen MT" pitchFamily="34" charset="0"/>
        </a:defRPr>
      </a:lvl5pPr>
      <a:lvl6pPr marL="342900" algn="l" rtl="0" eaLnBrk="1" fontAlgn="base" hangingPunct="1">
        <a:spcBef>
          <a:spcPct val="0"/>
        </a:spcBef>
        <a:spcAft>
          <a:spcPct val="0"/>
        </a:spcAft>
        <a:defRPr sz="3300">
          <a:solidFill>
            <a:schemeClr val="tx2"/>
          </a:solidFill>
          <a:latin typeface="Tw Cen MT" pitchFamily="34" charset="0"/>
        </a:defRPr>
      </a:lvl6pPr>
      <a:lvl7pPr marL="685800" algn="l" rtl="0" eaLnBrk="1" fontAlgn="base" hangingPunct="1">
        <a:spcBef>
          <a:spcPct val="0"/>
        </a:spcBef>
        <a:spcAft>
          <a:spcPct val="0"/>
        </a:spcAft>
        <a:defRPr sz="3300">
          <a:solidFill>
            <a:schemeClr val="tx2"/>
          </a:solidFill>
          <a:latin typeface="Tw Cen MT" pitchFamily="34" charset="0"/>
        </a:defRPr>
      </a:lvl7pPr>
      <a:lvl8pPr marL="1028700" algn="l" rtl="0" eaLnBrk="1" fontAlgn="base" hangingPunct="1">
        <a:spcBef>
          <a:spcPct val="0"/>
        </a:spcBef>
        <a:spcAft>
          <a:spcPct val="0"/>
        </a:spcAft>
        <a:defRPr sz="3300">
          <a:solidFill>
            <a:schemeClr val="tx2"/>
          </a:solidFill>
          <a:latin typeface="Tw Cen MT" pitchFamily="34" charset="0"/>
        </a:defRPr>
      </a:lvl8pPr>
      <a:lvl9pPr marL="1371600" algn="l" rtl="0" eaLnBrk="1" fontAlgn="base" hangingPunct="1">
        <a:spcBef>
          <a:spcPct val="0"/>
        </a:spcBef>
        <a:spcAft>
          <a:spcPct val="0"/>
        </a:spcAft>
        <a:defRPr sz="3300">
          <a:solidFill>
            <a:schemeClr val="tx2"/>
          </a:solidFill>
          <a:latin typeface="Tw Cen MT" pitchFamily="34" charset="0"/>
        </a:defRPr>
      </a:lvl9pPr>
    </p:titleStyle>
    <p:bodyStyle>
      <a:lvl1pPr marL="239316" indent="-239316" algn="l" rtl="0" eaLnBrk="1" fontAlgn="base" hangingPunct="1">
        <a:spcBef>
          <a:spcPts val="525"/>
        </a:spcBef>
        <a:spcAft>
          <a:spcPct val="0"/>
        </a:spcAft>
        <a:buClr>
          <a:schemeClr val="accent2"/>
        </a:buClr>
        <a:buSzPct val="60000"/>
        <a:buFont typeface="Wingdings" pitchFamily="2" charset="2"/>
        <a:buChar char=""/>
        <a:defRPr sz="2175" kern="1200">
          <a:solidFill>
            <a:schemeClr val="tx1"/>
          </a:solidFill>
          <a:latin typeface="+mn-lt"/>
          <a:ea typeface="+mn-ea"/>
          <a:cs typeface="+mn-cs"/>
        </a:defRPr>
      </a:lvl1pPr>
      <a:lvl2pPr marL="479822" indent="-204788" algn="l" rtl="0" eaLnBrk="1" fontAlgn="base" hangingPunct="1">
        <a:spcBef>
          <a:spcPts val="413"/>
        </a:spcBef>
        <a:spcAft>
          <a:spcPct val="0"/>
        </a:spcAft>
        <a:buClr>
          <a:schemeClr val="accent1"/>
        </a:buClr>
        <a:buSzPct val="70000"/>
        <a:buFont typeface="Wingdings 2" pitchFamily="18" charset="2"/>
        <a:buChar char=""/>
        <a:defRPr sz="1950" kern="1200">
          <a:solidFill>
            <a:schemeClr val="tx1"/>
          </a:solidFill>
          <a:latin typeface="+mn-lt"/>
          <a:ea typeface="+mn-ea"/>
          <a:cs typeface="+mn-cs"/>
        </a:defRPr>
      </a:lvl2pPr>
      <a:lvl3pPr marL="685800" indent="-171450" algn="l" rtl="0" eaLnBrk="1" fontAlgn="base" hangingPunct="1">
        <a:spcBef>
          <a:spcPts val="375"/>
        </a:spcBef>
        <a:spcAft>
          <a:spcPct val="0"/>
        </a:spcAft>
        <a:buClr>
          <a:schemeClr val="accent2"/>
        </a:buClr>
        <a:buSzPct val="75000"/>
        <a:buFont typeface="Wingdings" pitchFamily="2" charset="2"/>
        <a:buChar char=""/>
        <a:defRPr sz="1725" kern="1200">
          <a:solidFill>
            <a:schemeClr val="tx1"/>
          </a:solidFill>
          <a:latin typeface="+mn-lt"/>
          <a:ea typeface="+mn-ea"/>
          <a:cs typeface="+mn-cs"/>
        </a:defRPr>
      </a:lvl3pPr>
      <a:lvl4pPr marL="1028700" indent="-171450" algn="l" rtl="0" eaLnBrk="1" fontAlgn="base" hangingPunct="1">
        <a:spcBef>
          <a:spcPts val="300"/>
        </a:spcBef>
        <a:spcAft>
          <a:spcPct val="0"/>
        </a:spcAft>
        <a:buClr>
          <a:srgbClr val="7C8C36"/>
        </a:buClr>
        <a:buSzPct val="75000"/>
        <a:buFont typeface="Wingdings" pitchFamily="2" charset="2"/>
        <a:buChar char=""/>
        <a:defRPr sz="1500" kern="1200">
          <a:solidFill>
            <a:schemeClr val="tx1"/>
          </a:solidFill>
          <a:latin typeface="+mn-lt"/>
          <a:ea typeface="+mn-ea"/>
          <a:cs typeface="+mn-cs"/>
        </a:defRPr>
      </a:lvl4pPr>
      <a:lvl5pPr marL="1371600" indent="-171450" algn="l" rtl="0" eaLnBrk="1" fontAlgn="base" hangingPunct="1">
        <a:spcBef>
          <a:spcPts val="300"/>
        </a:spcBef>
        <a:spcAft>
          <a:spcPct val="0"/>
        </a:spcAft>
        <a:buClr>
          <a:srgbClr val="1E637A"/>
        </a:buClr>
        <a:buSzPct val="65000"/>
        <a:buFont typeface="Wingdings" pitchFamily="2" charset="2"/>
        <a:buChar char=""/>
        <a:defRPr sz="1500" kern="1200">
          <a:solidFill>
            <a:schemeClr val="tx1"/>
          </a:solidFill>
          <a:latin typeface="+mn-lt"/>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dejong@steinsperling.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mailto:mgoldberg@steinsperling.com" TargetMode="External"/><Relationship Id="rId5" Type="http://schemas.openxmlformats.org/officeDocument/2006/relationships/hyperlink" Target="mailto:erollinger@steinsperling.com" TargetMode="External"/><Relationship Id="rId4" Type="http://schemas.openxmlformats.org/officeDocument/2006/relationships/hyperlink" Target="mailto:mschweighofer@steinsperling.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3200400" y="152400"/>
            <a:ext cx="5943600" cy="5300663"/>
          </a:xfrm>
        </p:spPr>
        <p:txBody>
          <a:bodyPr>
            <a:normAutofit/>
          </a:bodyPr>
          <a:lstStyle/>
          <a:p>
            <a:pPr fontAlgn="auto">
              <a:spcAft>
                <a:spcPts val="0"/>
              </a:spcAft>
              <a:defRPr/>
            </a:pPr>
            <a:r>
              <a:rPr lang="en-US" dirty="0"/>
              <a:t>Update for accountants and financial planners</a:t>
            </a:r>
            <a:endParaRPr lang="en-US" sz="3800" i="1" dirty="0"/>
          </a:p>
        </p:txBody>
      </p:sp>
      <p:sp>
        <p:nvSpPr>
          <p:cNvPr id="15364" name="Text Placeholder 12"/>
          <p:cNvSpPr>
            <a:spLocks noGrp="1"/>
          </p:cNvSpPr>
          <p:nvPr>
            <p:ph type="body" sz="quarter" idx="10"/>
          </p:nvPr>
        </p:nvSpPr>
        <p:spPr>
          <a:xfrm>
            <a:off x="0" y="152400"/>
            <a:ext cx="3048000" cy="5297488"/>
          </a:xfrm>
        </p:spPr>
        <p:txBody>
          <a:bodyPr/>
          <a:lstStyle/>
          <a:p>
            <a:r>
              <a:rPr lang="en-US" altLang="en-US" b="1" dirty="0">
                <a:solidFill>
                  <a:srgbClr val="404D57"/>
                </a:solidFill>
              </a:rPr>
              <a:t>David S. De Jong, LL.M., CPA</a:t>
            </a:r>
            <a:r>
              <a:rPr lang="en-US" altLang="en-US" dirty="0">
                <a:solidFill>
                  <a:srgbClr val="404D57"/>
                </a:solidFill>
              </a:rPr>
              <a:t/>
            </a:r>
            <a:br>
              <a:rPr lang="en-US" altLang="en-US" dirty="0">
                <a:solidFill>
                  <a:srgbClr val="404D57"/>
                </a:solidFill>
              </a:rPr>
            </a:br>
            <a:r>
              <a:rPr lang="en-US" altLang="en-US" dirty="0">
                <a:solidFill>
                  <a:srgbClr val="404D57"/>
                </a:solidFill>
              </a:rPr>
              <a:t>(301) 838-3204 direct</a:t>
            </a:r>
            <a:br>
              <a:rPr lang="en-US" altLang="en-US" dirty="0">
                <a:solidFill>
                  <a:srgbClr val="404D57"/>
                </a:solidFill>
              </a:rPr>
            </a:br>
            <a:r>
              <a:rPr lang="en-US" altLang="en-US" dirty="0">
                <a:solidFill>
                  <a:srgbClr val="872434"/>
                </a:solidFill>
                <a:hlinkClick r:id="rId3"/>
              </a:rPr>
              <a:t>ddejong@steinsperling.com</a:t>
            </a:r>
            <a:r>
              <a:rPr lang="en-US" altLang="en-US" dirty="0">
                <a:solidFill>
                  <a:srgbClr val="872434"/>
                </a:solidFill>
              </a:rPr>
              <a:t> </a:t>
            </a:r>
            <a:r>
              <a:rPr lang="en-US" altLang="en-US" dirty="0">
                <a:solidFill>
                  <a:srgbClr val="404D57"/>
                </a:solidFill>
              </a:rPr>
              <a:t> </a:t>
            </a:r>
          </a:p>
          <a:p>
            <a:r>
              <a:rPr lang="en-US" altLang="en-US" b="1" dirty="0">
                <a:solidFill>
                  <a:srgbClr val="404D57"/>
                </a:solidFill>
              </a:rPr>
              <a:t>Mark W. Schweighofer, LL.M.</a:t>
            </a:r>
            <a:r>
              <a:rPr lang="en-US" altLang="en-US" dirty="0">
                <a:solidFill>
                  <a:srgbClr val="404D57"/>
                </a:solidFill>
              </a:rPr>
              <a:t/>
            </a:r>
            <a:br>
              <a:rPr lang="en-US" altLang="en-US" dirty="0">
                <a:solidFill>
                  <a:srgbClr val="404D57"/>
                </a:solidFill>
              </a:rPr>
            </a:br>
            <a:r>
              <a:rPr lang="en-US" altLang="en-US" dirty="0">
                <a:solidFill>
                  <a:srgbClr val="404D57"/>
                </a:solidFill>
              </a:rPr>
              <a:t>(301) 838-3233 direct</a:t>
            </a:r>
            <a:br>
              <a:rPr lang="en-US" altLang="en-US" dirty="0">
                <a:solidFill>
                  <a:srgbClr val="404D57"/>
                </a:solidFill>
              </a:rPr>
            </a:br>
            <a:r>
              <a:rPr lang="en-US" altLang="en-US" dirty="0">
                <a:solidFill>
                  <a:srgbClr val="872434"/>
                </a:solidFill>
                <a:hlinkClick r:id="rId4"/>
              </a:rPr>
              <a:t>mschweighofer@steinsperling.com</a:t>
            </a:r>
            <a:r>
              <a:rPr lang="en-US" altLang="en-US" dirty="0">
                <a:solidFill>
                  <a:srgbClr val="872434"/>
                </a:solidFill>
              </a:rPr>
              <a:t> </a:t>
            </a:r>
            <a:endParaRPr lang="en-US" altLang="en-US" b="1" dirty="0" smtClean="0">
              <a:solidFill>
                <a:srgbClr val="404D57"/>
              </a:solidFill>
            </a:endParaRPr>
          </a:p>
          <a:p>
            <a:r>
              <a:rPr lang="en-US" altLang="en-US" b="1" dirty="0" smtClean="0">
                <a:solidFill>
                  <a:srgbClr val="404D57"/>
                </a:solidFill>
              </a:rPr>
              <a:t>Eric </a:t>
            </a:r>
            <a:r>
              <a:rPr lang="en-US" altLang="en-US" b="1" dirty="0">
                <a:solidFill>
                  <a:srgbClr val="404D57"/>
                </a:solidFill>
              </a:rPr>
              <a:t>J. Rollinger, J.D., CPA</a:t>
            </a:r>
            <a:r>
              <a:rPr lang="en-US" altLang="en-US" dirty="0">
                <a:solidFill>
                  <a:srgbClr val="404D57"/>
                </a:solidFill>
              </a:rPr>
              <a:t/>
            </a:r>
            <a:br>
              <a:rPr lang="en-US" altLang="en-US" dirty="0">
                <a:solidFill>
                  <a:srgbClr val="404D57"/>
                </a:solidFill>
              </a:rPr>
            </a:br>
            <a:r>
              <a:rPr lang="en-US" altLang="en-US" dirty="0">
                <a:solidFill>
                  <a:srgbClr val="404D57"/>
                </a:solidFill>
              </a:rPr>
              <a:t>(301) 838-3324 direct</a:t>
            </a:r>
            <a:br>
              <a:rPr lang="en-US" altLang="en-US" dirty="0">
                <a:solidFill>
                  <a:srgbClr val="404D57"/>
                </a:solidFill>
              </a:rPr>
            </a:br>
            <a:r>
              <a:rPr lang="en-US" altLang="en-US" dirty="0">
                <a:solidFill>
                  <a:srgbClr val="872434"/>
                </a:solidFill>
                <a:hlinkClick r:id="rId5"/>
              </a:rPr>
              <a:t>erollinger@steinsperling.com</a:t>
            </a:r>
            <a:endParaRPr lang="en-US" altLang="en-US" dirty="0">
              <a:solidFill>
                <a:srgbClr val="872434"/>
              </a:solidFill>
            </a:endParaRPr>
          </a:p>
          <a:p>
            <a:r>
              <a:rPr lang="en-US" altLang="en-US" b="1" dirty="0" smtClean="0">
                <a:solidFill>
                  <a:srgbClr val="404D57"/>
                </a:solidFill>
              </a:rPr>
              <a:t>David B. Torchinsky, </a:t>
            </a:r>
            <a:r>
              <a:rPr lang="en-US" altLang="en-US" b="1" dirty="0">
                <a:solidFill>
                  <a:srgbClr val="404D57"/>
                </a:solidFill>
              </a:rPr>
              <a:t>J.D., CPA</a:t>
            </a:r>
            <a:r>
              <a:rPr lang="en-US" altLang="en-US" dirty="0">
                <a:solidFill>
                  <a:srgbClr val="404D57"/>
                </a:solidFill>
              </a:rPr>
              <a:t/>
            </a:r>
            <a:br>
              <a:rPr lang="en-US" altLang="en-US" dirty="0">
                <a:solidFill>
                  <a:srgbClr val="404D57"/>
                </a:solidFill>
              </a:rPr>
            </a:br>
            <a:r>
              <a:rPr lang="en-US" altLang="en-US" dirty="0">
                <a:solidFill>
                  <a:srgbClr val="404D57"/>
                </a:solidFill>
              </a:rPr>
              <a:t>(301) </a:t>
            </a:r>
            <a:r>
              <a:rPr lang="en-US" altLang="en-US" dirty="0" smtClean="0">
                <a:solidFill>
                  <a:srgbClr val="404D57"/>
                </a:solidFill>
              </a:rPr>
              <a:t>838-3219 </a:t>
            </a:r>
            <a:r>
              <a:rPr lang="en-US" altLang="en-US" dirty="0">
                <a:solidFill>
                  <a:srgbClr val="404D57"/>
                </a:solidFill>
              </a:rPr>
              <a:t>direct</a:t>
            </a:r>
            <a:br>
              <a:rPr lang="en-US" altLang="en-US" dirty="0">
                <a:solidFill>
                  <a:srgbClr val="404D57"/>
                </a:solidFill>
              </a:rPr>
            </a:br>
            <a:r>
              <a:rPr lang="en-US" altLang="en-US" dirty="0" smtClean="0">
                <a:solidFill>
                  <a:srgbClr val="872434"/>
                </a:solidFill>
                <a:hlinkClick r:id="rId6"/>
              </a:rPr>
              <a:t>dtorchinsky@steinsperling.com</a:t>
            </a:r>
            <a:endParaRPr lang="en-US" altLang="en-US" dirty="0">
              <a:solidFill>
                <a:srgbClr val="872434"/>
              </a:solidFill>
            </a:endParaRPr>
          </a:p>
          <a:p>
            <a:endParaRPr lang="en-US" altLang="en-US" dirty="0">
              <a:solidFill>
                <a:srgbClr val="872434"/>
              </a:solidFill>
            </a:endParaRPr>
          </a:p>
          <a:p>
            <a:endParaRPr lang="en-US" altLang="en-US" dirty="0">
              <a:solidFill>
                <a:srgbClr val="872434"/>
              </a:solidFill>
            </a:endParaRPr>
          </a:p>
          <a:p>
            <a:pPr eaLnBrk="1" hangingPunct="1"/>
            <a:endParaRPr lang="en-US" altLang="en-US" dirty="0">
              <a:solidFill>
                <a:srgbClr val="404D57"/>
              </a:solidFill>
            </a:endParaRPr>
          </a:p>
        </p:txBody>
      </p:sp>
      <p:sp>
        <p:nvSpPr>
          <p:cNvPr id="2" name="TextBox 1"/>
          <p:cNvSpPr txBox="1"/>
          <p:nvPr/>
        </p:nvSpPr>
        <p:spPr>
          <a:xfrm>
            <a:off x="3429000" y="6000690"/>
            <a:ext cx="5257800" cy="400110"/>
          </a:xfrm>
          <a:prstGeom prst="rect">
            <a:avLst/>
          </a:prstGeom>
          <a:noFill/>
        </p:spPr>
        <p:txBody>
          <a:bodyPr wrap="square" rtlCol="0">
            <a:spAutoFit/>
          </a:bodyPr>
          <a:lstStyle/>
          <a:p>
            <a:r>
              <a:rPr lang="en-US" sz="2000" dirty="0" smtClean="0"/>
              <a:t>December 5, 2019</a:t>
            </a:r>
            <a:endParaRPr lang="en-US" sz="2000" dirty="0"/>
          </a:p>
        </p:txBody>
      </p:sp>
    </p:spTree>
    <p:extLst>
      <p:ext uri="{BB962C8B-B14F-4D97-AF65-F5344CB8AC3E}">
        <p14:creationId xmlns:p14="http://schemas.microsoft.com/office/powerpoint/2010/main" val="2752238648"/>
      </p:ext>
    </p:extLst>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Funds in Bankruptcy</a:t>
            </a:r>
          </a:p>
        </p:txBody>
      </p:sp>
      <p:sp>
        <p:nvSpPr>
          <p:cNvPr id="3" name="Content Placeholder 2"/>
          <p:cNvSpPr>
            <a:spLocks noGrp="1"/>
          </p:cNvSpPr>
          <p:nvPr>
            <p:ph sz="quarter" idx="1"/>
          </p:nvPr>
        </p:nvSpPr>
        <p:spPr/>
        <p:txBody>
          <a:bodyPr/>
          <a:lstStyle/>
          <a:p>
            <a:pPr marL="0" indent="0">
              <a:spcBef>
                <a:spcPts val="0"/>
              </a:spcBef>
              <a:buNone/>
            </a:pPr>
            <a:r>
              <a:rPr lang="en-US" sz="2800" dirty="0" smtClean="0"/>
              <a:t>In </a:t>
            </a:r>
            <a:r>
              <a:rPr lang="en-US" sz="2800" dirty="0"/>
              <a:t>2014, the US Supreme Court ruled unanimously that inherited IRAs are not protected in bankruptcy.  Seven cases considered variations of that decision</a:t>
            </a:r>
            <a:r>
              <a:rPr lang="en-US" sz="2800" dirty="0" smtClean="0"/>
              <a:t>.</a:t>
            </a:r>
          </a:p>
          <a:p>
            <a:pPr marL="0" indent="0">
              <a:spcBef>
                <a:spcPts val="0"/>
              </a:spcBef>
              <a:buNone/>
            </a:pPr>
            <a:endParaRPr lang="en-US" sz="2800" dirty="0"/>
          </a:p>
          <a:p>
            <a:pPr>
              <a:spcBef>
                <a:spcPts val="0"/>
              </a:spcBef>
            </a:pPr>
            <a:r>
              <a:rPr lang="en-US" sz="2800" dirty="0" smtClean="0"/>
              <a:t>In </a:t>
            </a:r>
            <a:r>
              <a:rPr lang="en-US" sz="2800" u="sng" dirty="0"/>
              <a:t>In Re:  Hoffman</a:t>
            </a:r>
            <a:r>
              <a:rPr lang="en-US" sz="2800" dirty="0"/>
              <a:t>, 124 AFTR2d 2019-5309, a Georgia Bankruptcy Court, citing the lack of specificity in the statute, held that Roth IRAs are not protected in bankruptcy under federal law and, on the facts, disallowed an exemption under state law which protected IRAs only if reasonably necessary for the support of the filer and dependents.</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10</a:t>
            </a:fld>
            <a:endParaRPr lang="en-US" altLang="en-US"/>
          </a:p>
        </p:txBody>
      </p:sp>
    </p:spTree>
    <p:extLst>
      <p:ext uri="{BB962C8B-B14F-4D97-AF65-F5344CB8AC3E}">
        <p14:creationId xmlns:p14="http://schemas.microsoft.com/office/powerpoint/2010/main" val="42561235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a:t>
            </a:r>
            <a:endParaRPr lang="en-US" dirty="0"/>
          </a:p>
        </p:txBody>
      </p:sp>
      <p:sp>
        <p:nvSpPr>
          <p:cNvPr id="3" name="Content Placeholder 2"/>
          <p:cNvSpPr>
            <a:spLocks noGrp="1"/>
          </p:cNvSpPr>
          <p:nvPr>
            <p:ph sz="quarter" idx="1"/>
          </p:nvPr>
        </p:nvSpPr>
        <p:spPr/>
        <p:txBody>
          <a:bodyPr/>
          <a:lstStyle/>
          <a:p>
            <a:pPr marL="0" indent="0">
              <a:buNone/>
            </a:pPr>
            <a:r>
              <a:rPr lang="en-US" dirty="0" smtClean="0"/>
              <a:t>A “summary” of Donald Trump’s wealth given to Deutsche Bank in connection with a possible loan to buy the Buffalo Bills shows a net worth of $8.6 billion including $4 billion for the Trump brand – his name.</a:t>
            </a:r>
          </a:p>
          <a:p>
            <a:pPr marL="0" indent="0">
              <a:buNone/>
            </a:pPr>
            <a:endParaRPr lang="en-US" dirty="0"/>
          </a:p>
          <a:p>
            <a:pPr marL="0" indent="0">
              <a:buNone/>
            </a:pPr>
            <a:r>
              <a:rPr lang="en-US" dirty="0" smtClean="0"/>
              <a:t>							WP</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100</a:t>
            </a:fld>
            <a:endParaRPr lang="en-US" dirty="0"/>
          </a:p>
        </p:txBody>
      </p:sp>
    </p:spTree>
    <p:extLst>
      <p:ext uri="{BB962C8B-B14F-4D97-AF65-F5344CB8AC3E}">
        <p14:creationId xmlns:p14="http://schemas.microsoft.com/office/powerpoint/2010/main" val="189461346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a:t>
            </a:r>
            <a:endParaRPr lang="en-US" dirty="0"/>
          </a:p>
        </p:txBody>
      </p:sp>
      <p:sp>
        <p:nvSpPr>
          <p:cNvPr id="3" name="Content Placeholder 2"/>
          <p:cNvSpPr>
            <a:spLocks noGrp="1"/>
          </p:cNvSpPr>
          <p:nvPr>
            <p:ph sz="quarter" idx="1"/>
          </p:nvPr>
        </p:nvSpPr>
        <p:spPr/>
        <p:txBody>
          <a:bodyPr/>
          <a:lstStyle/>
          <a:p>
            <a:pPr marL="0" indent="0">
              <a:buNone/>
            </a:pPr>
            <a:r>
              <a:rPr lang="en-US" dirty="0" smtClean="0"/>
              <a:t>Donald Trump’s 2014 financial statement omits two major hotels with mortgages.  </a:t>
            </a:r>
            <a:r>
              <a:rPr lang="en-US" dirty="0" err="1" smtClean="0"/>
              <a:t>Mazars</a:t>
            </a:r>
            <a:r>
              <a:rPr lang="en-US" dirty="0" smtClean="0"/>
              <a:t> notes the omissions and states that Donald Trump is the </a:t>
            </a:r>
            <a:r>
              <a:rPr lang="en-US" dirty="0"/>
              <a:t>s</a:t>
            </a:r>
            <a:r>
              <a:rPr lang="en-US" dirty="0" smtClean="0"/>
              <a:t>ource of the information and that users should recognize that they might reach different conclusions with more information.</a:t>
            </a:r>
          </a:p>
          <a:p>
            <a:pPr marL="0" indent="0">
              <a:buNone/>
            </a:pPr>
            <a:endParaRPr lang="en-US" dirty="0"/>
          </a:p>
          <a:p>
            <a:pPr marL="0" indent="0">
              <a:buNone/>
            </a:pPr>
            <a:r>
              <a:rPr lang="en-US" dirty="0" smtClean="0"/>
              <a:t>							WP</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101</a:t>
            </a:fld>
            <a:endParaRPr lang="en-US" dirty="0"/>
          </a:p>
        </p:txBody>
      </p:sp>
    </p:spTree>
    <p:extLst>
      <p:ext uri="{BB962C8B-B14F-4D97-AF65-F5344CB8AC3E}">
        <p14:creationId xmlns:p14="http://schemas.microsoft.com/office/powerpoint/2010/main" val="21833808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a:t>
            </a:r>
            <a:endParaRPr lang="en-US" dirty="0"/>
          </a:p>
        </p:txBody>
      </p:sp>
      <p:sp>
        <p:nvSpPr>
          <p:cNvPr id="3" name="Content Placeholder 2"/>
          <p:cNvSpPr>
            <a:spLocks noGrp="1"/>
          </p:cNvSpPr>
          <p:nvPr>
            <p:ph sz="quarter" idx="1"/>
          </p:nvPr>
        </p:nvSpPr>
        <p:spPr/>
        <p:txBody>
          <a:bodyPr/>
          <a:lstStyle/>
          <a:p>
            <a:pPr marL="0" indent="0">
              <a:buNone/>
            </a:pPr>
            <a:r>
              <a:rPr lang="en-US" dirty="0" smtClean="0"/>
              <a:t>Candidate Donald Trump refused to release copies of his tax returns but is elected President.</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102</a:t>
            </a:fld>
            <a:endParaRPr lang="en-US" dirty="0"/>
          </a:p>
        </p:txBody>
      </p:sp>
    </p:spTree>
    <p:extLst>
      <p:ext uri="{BB962C8B-B14F-4D97-AF65-F5344CB8AC3E}">
        <p14:creationId xmlns:p14="http://schemas.microsoft.com/office/powerpoint/2010/main" val="3431403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a:t>
            </a:r>
            <a:endParaRPr lang="en-US" dirty="0"/>
          </a:p>
        </p:txBody>
      </p:sp>
      <p:sp>
        <p:nvSpPr>
          <p:cNvPr id="3" name="Content Placeholder 2"/>
          <p:cNvSpPr>
            <a:spLocks noGrp="1"/>
          </p:cNvSpPr>
          <p:nvPr>
            <p:ph sz="quarter" idx="1"/>
          </p:nvPr>
        </p:nvSpPr>
        <p:spPr/>
        <p:txBody>
          <a:bodyPr/>
          <a:lstStyle/>
          <a:p>
            <a:pPr marL="0" indent="0">
              <a:buNone/>
            </a:pPr>
            <a:r>
              <a:rPr lang="en-US" dirty="0" smtClean="0"/>
              <a:t>President Trump claimed his father gave him an initial $1 million loan and he turned it into $10 billion.  Records show that loans totaled at least $60.7 million and, according to Bloomberg, President Trump’s net worth is approximately $2.8 billion.</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103</a:t>
            </a:fld>
            <a:endParaRPr lang="en-US" dirty="0"/>
          </a:p>
        </p:txBody>
      </p:sp>
    </p:spTree>
    <p:extLst>
      <p:ext uri="{BB962C8B-B14F-4D97-AF65-F5344CB8AC3E}">
        <p14:creationId xmlns:p14="http://schemas.microsoft.com/office/powerpoint/2010/main" val="10931158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a:t>
            </a:r>
            <a:endParaRPr lang="en-US" dirty="0"/>
          </a:p>
        </p:txBody>
      </p:sp>
      <p:sp>
        <p:nvSpPr>
          <p:cNvPr id="3" name="Content Placeholder 2"/>
          <p:cNvSpPr>
            <a:spLocks noGrp="1"/>
          </p:cNvSpPr>
          <p:nvPr>
            <p:ph sz="quarter" idx="1"/>
          </p:nvPr>
        </p:nvSpPr>
        <p:spPr/>
        <p:txBody>
          <a:bodyPr/>
          <a:lstStyle/>
          <a:p>
            <a:pPr marL="0" indent="0">
              <a:buNone/>
            </a:pPr>
            <a:r>
              <a:rPr lang="en-US" dirty="0" smtClean="0"/>
              <a:t>President Trump and his wife filled out a declaration of Florida domicile.  New York Governor Anthony Cuomo stated:  “It’s not like Mr. Trump paid taxes here anyway.”</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104</a:t>
            </a:fld>
            <a:endParaRPr lang="en-US" dirty="0"/>
          </a:p>
        </p:txBody>
      </p:sp>
    </p:spTree>
    <p:extLst>
      <p:ext uri="{BB962C8B-B14F-4D97-AF65-F5344CB8AC3E}">
        <p14:creationId xmlns:p14="http://schemas.microsoft.com/office/powerpoint/2010/main" val="165959354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normAutofit/>
          </a:bodyPr>
          <a:lstStyle/>
          <a:p>
            <a:pPr eaLnBrk="1" fontAlgn="auto" hangingPunct="1">
              <a:spcAft>
                <a:spcPts val="0"/>
              </a:spcAft>
              <a:defRPr/>
            </a:pPr>
            <a:r>
              <a:rPr lang="en-US" dirty="0"/>
              <a:t>THANK YOU!</a:t>
            </a:r>
          </a:p>
        </p:txBody>
      </p:sp>
      <p:sp>
        <p:nvSpPr>
          <p:cNvPr id="15364" name="Text Placeholder 12"/>
          <p:cNvSpPr>
            <a:spLocks noGrp="1"/>
          </p:cNvSpPr>
          <p:nvPr>
            <p:ph type="subTitle" idx="1"/>
          </p:nvPr>
        </p:nvSpPr>
        <p:spPr/>
        <p:txBody>
          <a:bodyPr>
            <a:normAutofit/>
          </a:bodyPr>
          <a:lstStyle/>
          <a:p>
            <a:pPr eaLnBrk="1" hangingPunct="1"/>
            <a:endParaRPr lang="en-US" altLang="en-US" b="1" dirty="0">
              <a:solidFill>
                <a:srgbClr val="404D57"/>
              </a:solidFill>
            </a:endParaRPr>
          </a:p>
          <a:p>
            <a:pPr eaLnBrk="1" hangingPunct="1"/>
            <a:endParaRPr lang="en-US" altLang="en-US" b="1" dirty="0">
              <a:solidFill>
                <a:srgbClr val="404D57"/>
              </a:solidFill>
            </a:endParaRPr>
          </a:p>
          <a:p>
            <a:pPr eaLnBrk="1" hangingPunct="1"/>
            <a:endParaRPr lang="en-US" altLang="en-US" dirty="0">
              <a:solidFill>
                <a:srgbClr val="404D57"/>
              </a:solidFill>
            </a:endParaRPr>
          </a:p>
        </p:txBody>
      </p:sp>
      <p:sp>
        <p:nvSpPr>
          <p:cNvPr id="3" name="Slide Number Placeholder 2"/>
          <p:cNvSpPr>
            <a:spLocks noGrp="1"/>
          </p:cNvSpPr>
          <p:nvPr>
            <p:ph type="sldNum" sz="quarter" idx="12"/>
          </p:nvPr>
        </p:nvSpPr>
        <p:spPr/>
        <p:txBody>
          <a:bodyPr/>
          <a:lstStyle/>
          <a:p>
            <a:pPr>
              <a:defRPr/>
            </a:pPr>
            <a:fld id="{7F70311F-E58B-4D11-9272-721EB0A9D683}" type="slidenum">
              <a:rPr lang="en-US" smtClean="0"/>
              <a:pPr>
                <a:defRPr/>
              </a:pPr>
              <a:t>105</a:t>
            </a:fld>
            <a:endParaRPr lang="en-US" dirty="0"/>
          </a:p>
        </p:txBody>
      </p:sp>
    </p:spTree>
    <p:extLst>
      <p:ext uri="{BB962C8B-B14F-4D97-AF65-F5344CB8AC3E}">
        <p14:creationId xmlns:p14="http://schemas.microsoft.com/office/powerpoint/2010/main" val="15616567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a:t>About Stein Sperling</a:t>
            </a:r>
          </a:p>
        </p:txBody>
      </p:sp>
      <p:sp>
        <p:nvSpPr>
          <p:cNvPr id="3" name="Content Placeholder 2"/>
          <p:cNvSpPr>
            <a:spLocks noGrp="1"/>
          </p:cNvSpPr>
          <p:nvPr>
            <p:ph sz="quarter" idx="1"/>
          </p:nvPr>
        </p:nvSpPr>
        <p:spPr>
          <a:xfrm>
            <a:off x="612648" y="1676400"/>
            <a:ext cx="8074152" cy="4876800"/>
          </a:xfrm>
        </p:spPr>
        <p:txBody>
          <a:bodyPr/>
          <a:lstStyle/>
          <a:p>
            <a:pPr marL="0" indent="0">
              <a:buNone/>
            </a:pPr>
            <a:r>
              <a:rPr lang="en-US" sz="1800" dirty="0"/>
              <a:t>Stein Sperling, founded in 1978, provides a broad range of services to meet the business and personal needs of a broad range of clients. Our focus is on a team approach and our flexible and dynamic organizational structure offers our clients the benefit of our full range of legal resources in the following practice areas:</a:t>
            </a:r>
          </a:p>
          <a:p>
            <a:pPr marL="0" indent="0">
              <a:buNone/>
            </a:pPr>
            <a:endParaRPr lang="en-US" sz="1800" dirty="0"/>
          </a:p>
          <a:p>
            <a:pPr marL="0" indent="0">
              <a:buNone/>
            </a:pPr>
            <a:r>
              <a:rPr lang="en-US" sz="1800" dirty="0"/>
              <a:t>	</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r>
              <a:rPr lang="en-US" sz="1800" dirty="0" smtClean="0"/>
              <a:t/>
            </a:r>
            <a:br>
              <a:rPr lang="en-US" sz="1800" dirty="0" smtClean="0"/>
            </a:br>
            <a:r>
              <a:rPr lang="en-US" sz="1800" dirty="0"/>
              <a:t>	</a:t>
            </a:r>
            <a:r>
              <a:rPr lang="en-US" sz="1800" i="1" dirty="0"/>
              <a:t>U.S. News &amp; World Reports </a:t>
            </a:r>
            <a:r>
              <a:rPr lang="en-US" sz="1800" dirty="0"/>
              <a:t>awarded Stein Sperling a Tier 1 National rating in </a:t>
            </a:r>
            <a:r>
              <a:rPr lang="en-US" sz="1800" dirty="0" smtClean="0"/>
              <a:t>2020 </a:t>
            </a:r>
            <a:r>
              <a:rPr lang="en-US" sz="1800" dirty="0"/>
              <a:t>for Tax Litigation and Controversy, one of only </a:t>
            </a:r>
            <a:r>
              <a:rPr lang="en-US" sz="1800" dirty="0" smtClean="0"/>
              <a:t>32 </a:t>
            </a:r>
            <a:r>
              <a:rPr lang="en-US" sz="1800" dirty="0"/>
              <a:t>Firms nationally to receive this designation</a:t>
            </a:r>
            <a:r>
              <a:rPr lang="en-US" sz="1800" dirty="0" smtClean="0"/>
              <a:t>. </a:t>
            </a:r>
            <a:r>
              <a:rPr lang="en-US" sz="1800" dirty="0"/>
              <a:t>Stein Sperling is also nationally ranked in Tax Law and Trusts and Estate Law.</a:t>
            </a:r>
          </a:p>
        </p:txBody>
      </p:sp>
      <p:sp>
        <p:nvSpPr>
          <p:cNvPr id="5" name="Slide Number Placeholder 4"/>
          <p:cNvSpPr>
            <a:spLocks noGrp="1"/>
          </p:cNvSpPr>
          <p:nvPr>
            <p:ph type="sldNum" sz="quarter" idx="12"/>
          </p:nvPr>
        </p:nvSpPr>
        <p:spPr/>
        <p:txBody>
          <a:bodyPr>
            <a:noAutofit/>
          </a:bodyPr>
          <a:lstStyle/>
          <a:p>
            <a:pPr>
              <a:defRPr/>
            </a:pPr>
            <a:fld id="{D49A500B-F579-4E1A-B8A3-7A4FB61FD1BE}" type="slidenum">
              <a:rPr lang="en-US" sz="1800" smtClean="0"/>
              <a:pPr>
                <a:defRPr/>
              </a:pPr>
              <a:t>106</a:t>
            </a:fld>
            <a:endParaRPr lang="en-US" sz="1800" dirty="0"/>
          </a:p>
        </p:txBody>
      </p:sp>
      <p:graphicFrame>
        <p:nvGraphicFramePr>
          <p:cNvPr id="4" name="Table 3"/>
          <p:cNvGraphicFramePr>
            <a:graphicFrameLocks noGrp="1"/>
          </p:cNvGraphicFramePr>
          <p:nvPr>
            <p:extLst>
              <p:ext uri="{D42A27DB-BD31-4B8C-83A1-F6EECF244321}">
                <p14:modId xmlns:p14="http://schemas.microsoft.com/office/powerpoint/2010/main" val="2731248759"/>
              </p:ext>
            </p:extLst>
          </p:nvPr>
        </p:nvGraphicFramePr>
        <p:xfrm>
          <a:off x="612648" y="2970839"/>
          <a:ext cx="7781366" cy="1828800"/>
        </p:xfrm>
        <a:graphic>
          <a:graphicData uri="http://schemas.openxmlformats.org/drawingml/2006/table">
            <a:tbl>
              <a:tblPr firstRow="1" bandRow="1">
                <a:tableStyleId>{2D5ABB26-0587-4C30-8999-92F81FD0307C}</a:tableStyleId>
              </a:tblPr>
              <a:tblGrid>
                <a:gridCol w="3890683">
                  <a:extLst>
                    <a:ext uri="{9D8B030D-6E8A-4147-A177-3AD203B41FA5}">
                      <a16:colId xmlns:a16="http://schemas.microsoft.com/office/drawing/2014/main" val="3276332234"/>
                    </a:ext>
                  </a:extLst>
                </a:gridCol>
                <a:gridCol w="3890683">
                  <a:extLst>
                    <a:ext uri="{9D8B030D-6E8A-4147-A177-3AD203B41FA5}">
                      <a16:colId xmlns:a16="http://schemas.microsoft.com/office/drawing/2014/main" val="3675627757"/>
                    </a:ext>
                  </a:extLst>
                </a:gridCol>
              </a:tblGrid>
              <a:tr h="324000">
                <a:tc>
                  <a:txBody>
                    <a:bodyPr/>
                    <a:lstStyle/>
                    <a:p>
                      <a:r>
                        <a:rPr lang="en-US" dirty="0"/>
                        <a:t>Business Law</a:t>
                      </a:r>
                    </a:p>
                  </a:txBody>
                  <a:tcPr/>
                </a:tc>
                <a:tc>
                  <a:txBody>
                    <a:bodyPr/>
                    <a:lstStyle/>
                    <a:p>
                      <a:r>
                        <a:rPr lang="en-US" dirty="0"/>
                        <a:t>Estates &amp; Trusts</a:t>
                      </a:r>
                    </a:p>
                  </a:txBody>
                  <a:tcPr/>
                </a:tc>
                <a:extLst>
                  <a:ext uri="{0D108BD9-81ED-4DB2-BD59-A6C34878D82A}">
                    <a16:rowId xmlns:a16="http://schemas.microsoft.com/office/drawing/2014/main" val="2751527189"/>
                  </a:ext>
                </a:extLst>
              </a:tr>
              <a:tr h="324000">
                <a:tc>
                  <a:txBody>
                    <a:bodyPr/>
                    <a:lstStyle/>
                    <a:p>
                      <a:r>
                        <a:rPr lang="en-US" smtClean="0"/>
                        <a:t>Commercial </a:t>
                      </a:r>
                      <a:r>
                        <a:rPr lang="en-US" dirty="0"/>
                        <a:t>Litigation</a:t>
                      </a:r>
                    </a:p>
                  </a:txBody>
                  <a:tcPr/>
                </a:tc>
                <a:tc>
                  <a:txBody>
                    <a:bodyPr/>
                    <a:lstStyle/>
                    <a:p>
                      <a:r>
                        <a:rPr lang="en-US" dirty="0"/>
                        <a:t>Family Law</a:t>
                      </a:r>
                    </a:p>
                  </a:txBody>
                  <a:tcPr/>
                </a:tc>
                <a:extLst>
                  <a:ext uri="{0D108BD9-81ED-4DB2-BD59-A6C34878D82A}">
                    <a16:rowId xmlns:a16="http://schemas.microsoft.com/office/drawing/2014/main" val="1399635530"/>
                  </a:ext>
                </a:extLst>
              </a:tr>
              <a:tr h="324000">
                <a:tc>
                  <a:txBody>
                    <a:bodyPr/>
                    <a:lstStyle/>
                    <a:p>
                      <a:r>
                        <a:rPr lang="en-US" dirty="0"/>
                        <a:t>Construction</a:t>
                      </a:r>
                      <a:r>
                        <a:rPr lang="en-US" baseline="0" dirty="0"/>
                        <a:t> Law</a:t>
                      </a:r>
                      <a:endParaRPr lang="en-US" dirty="0"/>
                    </a:p>
                  </a:txBody>
                  <a:tcPr/>
                </a:tc>
                <a:tc>
                  <a:txBody>
                    <a:bodyPr/>
                    <a:lstStyle/>
                    <a:p>
                      <a:r>
                        <a:rPr lang="en-US" dirty="0"/>
                        <a:t>Injury Law</a:t>
                      </a:r>
                    </a:p>
                  </a:txBody>
                  <a:tcPr/>
                </a:tc>
                <a:extLst>
                  <a:ext uri="{0D108BD9-81ED-4DB2-BD59-A6C34878D82A}">
                    <a16:rowId xmlns:a16="http://schemas.microsoft.com/office/drawing/2014/main" val="2578852437"/>
                  </a:ext>
                </a:extLst>
              </a:tr>
              <a:tr h="324000">
                <a:tc>
                  <a:txBody>
                    <a:bodyPr/>
                    <a:lstStyle/>
                    <a:p>
                      <a:r>
                        <a:rPr lang="en-US" dirty="0"/>
                        <a:t>Criminal</a:t>
                      </a:r>
                      <a:r>
                        <a:rPr lang="en-US" baseline="0" dirty="0"/>
                        <a:t> Law</a:t>
                      </a:r>
                      <a:endParaRPr lang="en-US" dirty="0"/>
                    </a:p>
                  </a:txBody>
                  <a:tcPr/>
                </a:tc>
                <a:tc>
                  <a:txBody>
                    <a:bodyPr/>
                    <a:lstStyle/>
                    <a:p>
                      <a:r>
                        <a:rPr lang="en-US" dirty="0"/>
                        <a:t>Real Estate Law</a:t>
                      </a:r>
                    </a:p>
                  </a:txBody>
                  <a:tcPr/>
                </a:tc>
                <a:extLst>
                  <a:ext uri="{0D108BD9-81ED-4DB2-BD59-A6C34878D82A}">
                    <a16:rowId xmlns:a16="http://schemas.microsoft.com/office/drawing/2014/main" val="865387852"/>
                  </a:ext>
                </a:extLst>
              </a:tr>
              <a:tr h="324000">
                <a:tc>
                  <a:txBody>
                    <a:bodyPr/>
                    <a:lstStyle/>
                    <a:p>
                      <a:r>
                        <a:rPr lang="en-US" dirty="0"/>
                        <a:t>Employment Law</a:t>
                      </a:r>
                    </a:p>
                  </a:txBody>
                  <a:tcPr/>
                </a:tc>
                <a:tc>
                  <a:txBody>
                    <a:bodyPr/>
                    <a:lstStyle/>
                    <a:p>
                      <a:r>
                        <a:rPr lang="en-US" dirty="0"/>
                        <a:t>Tax Law</a:t>
                      </a:r>
                    </a:p>
                  </a:txBody>
                  <a:tcPr/>
                </a:tc>
                <a:extLst>
                  <a:ext uri="{0D108BD9-81ED-4DB2-BD59-A6C34878D82A}">
                    <a16:rowId xmlns:a16="http://schemas.microsoft.com/office/drawing/2014/main" val="242771275"/>
                  </a:ext>
                </a:extLst>
              </a:tr>
            </a:tbl>
          </a:graphicData>
        </a:graphic>
      </p:graphicFrame>
    </p:spTree>
    <p:extLst>
      <p:ext uri="{BB962C8B-B14F-4D97-AF65-F5344CB8AC3E}">
        <p14:creationId xmlns:p14="http://schemas.microsoft.com/office/powerpoint/2010/main" val="1854908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quarter" idx="1"/>
          </p:nvPr>
        </p:nvSpPr>
        <p:spPr/>
        <p:txBody>
          <a:bodyPr/>
          <a:lstStyle/>
          <a:p>
            <a:pPr>
              <a:spcBef>
                <a:spcPts val="0"/>
              </a:spcBef>
            </a:pPr>
            <a:r>
              <a:rPr lang="en-US" sz="2100" dirty="0" smtClean="0"/>
              <a:t>In </a:t>
            </a:r>
            <a:r>
              <a:rPr lang="en-US" sz="2100" u="sng" dirty="0"/>
              <a:t>In Re:  </a:t>
            </a:r>
            <a:r>
              <a:rPr lang="en-US" sz="2100" u="sng" dirty="0" err="1"/>
              <a:t>Correra</a:t>
            </a:r>
            <a:r>
              <a:rPr lang="en-US" sz="2100" dirty="0"/>
              <a:t>, 123 AFTR2d 2019-________, a Texas Bankruptcy Court declined to protect IRAs in bankruptcy when they had engaged in prohibited transactions.</a:t>
            </a:r>
          </a:p>
          <a:p>
            <a:pPr marL="0" indent="0">
              <a:spcBef>
                <a:spcPts val="0"/>
              </a:spcBef>
              <a:buNone/>
            </a:pPr>
            <a:r>
              <a:rPr lang="en-US" sz="2100" dirty="0"/>
              <a:t> </a:t>
            </a:r>
          </a:p>
          <a:p>
            <a:pPr>
              <a:spcBef>
                <a:spcPts val="0"/>
              </a:spcBef>
            </a:pPr>
            <a:r>
              <a:rPr lang="en-US" sz="2100" dirty="0" smtClean="0"/>
              <a:t>In </a:t>
            </a:r>
            <a:r>
              <a:rPr lang="en-US" sz="2100" u="sng" dirty="0"/>
              <a:t>In Re:  </a:t>
            </a:r>
            <a:r>
              <a:rPr lang="en-US" sz="2100" u="sng" dirty="0" err="1"/>
              <a:t>Yerian</a:t>
            </a:r>
            <a:r>
              <a:rPr lang="en-US" sz="2100" dirty="0"/>
              <a:t>, 123 AFTR2d </a:t>
            </a:r>
            <a:r>
              <a:rPr lang="en-US" sz="2100" dirty="0" smtClean="0"/>
              <a:t>2019-2341, the </a:t>
            </a:r>
            <a:r>
              <a:rPr lang="en-US" sz="2100" dirty="0"/>
              <a:t>Eleventh Circuit Court of Appeals agreed with a Florida Federal District Court and declined to protect an IRA in bankruptcy when there had been self-dealing and the IRA had purchased a condominium and cars for personal purposes.</a:t>
            </a:r>
          </a:p>
          <a:p>
            <a:pPr marL="0" indent="0">
              <a:spcBef>
                <a:spcPts val="0"/>
              </a:spcBef>
              <a:buNone/>
            </a:pPr>
            <a:endParaRPr lang="en-US" sz="2100" dirty="0"/>
          </a:p>
          <a:p>
            <a:pPr>
              <a:spcBef>
                <a:spcPts val="0"/>
              </a:spcBef>
            </a:pPr>
            <a:r>
              <a:rPr lang="en-US" sz="2100" dirty="0" smtClean="0"/>
              <a:t>In </a:t>
            </a:r>
            <a:r>
              <a:rPr lang="en-US" sz="2100" u="sng" dirty="0"/>
              <a:t>Xiao v. </a:t>
            </a:r>
            <a:r>
              <a:rPr lang="en-US" sz="2100" u="sng" dirty="0" err="1"/>
              <a:t>Chorches</a:t>
            </a:r>
            <a:r>
              <a:rPr lang="en-US" sz="2100" dirty="0"/>
              <a:t>, 124 AFTR2d 2019-________, a Connecticut Federal District Court agreed with a Bankruptcy Court that a single participant pension plan was not an exempt asset in bankruptcy when required updates had not been made and the plan was not “permanent” having been frozen prior to the participation of others</a:t>
            </a:r>
            <a:r>
              <a:rPr lang="en-US" sz="2100" dirty="0" smtClean="0"/>
              <a:t>.</a:t>
            </a:r>
            <a:endParaRPr lang="en-US" sz="2100"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11</a:t>
            </a:fld>
            <a:endParaRPr lang="en-US" altLang="en-US"/>
          </a:p>
        </p:txBody>
      </p:sp>
      <p:sp>
        <p:nvSpPr>
          <p:cNvPr id="5" name="Title 1"/>
          <p:cNvSpPr txBox="1">
            <a:spLocks/>
          </p:cNvSpPr>
          <p:nvPr/>
        </p:nvSpPr>
        <p:spPr bwMode="auto">
          <a:xfrm>
            <a:off x="612648" y="28099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300" kern="1200" cap="all" baseline="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Tw Cen MT" pitchFamily="34" charset="0"/>
              </a:defRPr>
            </a:lvl2pPr>
            <a:lvl3pPr algn="l" rtl="0" eaLnBrk="1" fontAlgn="base" hangingPunct="1">
              <a:spcBef>
                <a:spcPct val="0"/>
              </a:spcBef>
              <a:spcAft>
                <a:spcPct val="0"/>
              </a:spcAft>
              <a:defRPr sz="3300">
                <a:solidFill>
                  <a:schemeClr val="tx2"/>
                </a:solidFill>
                <a:latin typeface="Tw Cen MT" pitchFamily="34" charset="0"/>
              </a:defRPr>
            </a:lvl3pPr>
            <a:lvl4pPr algn="l" rtl="0" eaLnBrk="1" fontAlgn="base" hangingPunct="1">
              <a:spcBef>
                <a:spcPct val="0"/>
              </a:spcBef>
              <a:spcAft>
                <a:spcPct val="0"/>
              </a:spcAft>
              <a:defRPr sz="3300">
                <a:solidFill>
                  <a:schemeClr val="tx2"/>
                </a:solidFill>
                <a:latin typeface="Tw Cen MT" pitchFamily="34" charset="0"/>
              </a:defRPr>
            </a:lvl4pPr>
            <a:lvl5pPr algn="l" rtl="0" eaLnBrk="1" fontAlgn="base" hangingPunct="1">
              <a:spcBef>
                <a:spcPct val="0"/>
              </a:spcBef>
              <a:spcAft>
                <a:spcPct val="0"/>
              </a:spcAft>
              <a:defRPr sz="3300">
                <a:solidFill>
                  <a:schemeClr val="tx2"/>
                </a:solidFill>
                <a:latin typeface="Tw Cen MT" pitchFamily="34" charset="0"/>
              </a:defRPr>
            </a:lvl5pPr>
            <a:lvl6pPr marL="342900" algn="l" rtl="0" eaLnBrk="1" fontAlgn="base" hangingPunct="1">
              <a:spcBef>
                <a:spcPct val="0"/>
              </a:spcBef>
              <a:spcAft>
                <a:spcPct val="0"/>
              </a:spcAft>
              <a:defRPr sz="3300">
                <a:solidFill>
                  <a:schemeClr val="tx2"/>
                </a:solidFill>
                <a:latin typeface="Tw Cen MT" pitchFamily="34" charset="0"/>
              </a:defRPr>
            </a:lvl6pPr>
            <a:lvl7pPr marL="685800" algn="l" rtl="0" eaLnBrk="1" fontAlgn="base" hangingPunct="1">
              <a:spcBef>
                <a:spcPct val="0"/>
              </a:spcBef>
              <a:spcAft>
                <a:spcPct val="0"/>
              </a:spcAft>
              <a:defRPr sz="3300">
                <a:solidFill>
                  <a:schemeClr val="tx2"/>
                </a:solidFill>
                <a:latin typeface="Tw Cen MT" pitchFamily="34" charset="0"/>
              </a:defRPr>
            </a:lvl7pPr>
            <a:lvl8pPr marL="1028700" algn="l" rtl="0" eaLnBrk="1" fontAlgn="base" hangingPunct="1">
              <a:spcBef>
                <a:spcPct val="0"/>
              </a:spcBef>
              <a:spcAft>
                <a:spcPct val="0"/>
              </a:spcAft>
              <a:defRPr sz="3300">
                <a:solidFill>
                  <a:schemeClr val="tx2"/>
                </a:solidFill>
                <a:latin typeface="Tw Cen MT" pitchFamily="34" charset="0"/>
              </a:defRPr>
            </a:lvl8pPr>
            <a:lvl9pPr marL="1371600" algn="l" rtl="0" eaLnBrk="1" fontAlgn="base" hangingPunct="1">
              <a:spcBef>
                <a:spcPct val="0"/>
              </a:spcBef>
              <a:spcAft>
                <a:spcPct val="0"/>
              </a:spcAft>
              <a:defRPr sz="3300">
                <a:solidFill>
                  <a:schemeClr val="tx2"/>
                </a:solidFill>
                <a:latin typeface="Tw Cen MT" pitchFamily="34" charset="0"/>
              </a:defRPr>
            </a:lvl9pPr>
          </a:lstStyle>
          <a:p>
            <a:r>
              <a:rPr lang="en-US" dirty="0" smtClean="0"/>
              <a:t>Retirement Funds in Bankruptcy</a:t>
            </a:r>
            <a:endParaRPr lang="en-US" dirty="0"/>
          </a:p>
        </p:txBody>
      </p:sp>
    </p:spTree>
    <p:extLst>
      <p:ext uri="{BB962C8B-B14F-4D97-AF65-F5344CB8AC3E}">
        <p14:creationId xmlns:p14="http://schemas.microsoft.com/office/powerpoint/2010/main" val="2682830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quarter" idx="1"/>
          </p:nvPr>
        </p:nvSpPr>
        <p:spPr/>
        <p:txBody>
          <a:bodyPr/>
          <a:lstStyle/>
          <a:p>
            <a:pPr>
              <a:spcBef>
                <a:spcPts val="0"/>
              </a:spcBef>
            </a:pPr>
            <a:r>
              <a:rPr lang="en-US" sz="2100" dirty="0" smtClean="0"/>
              <a:t>In </a:t>
            </a:r>
            <a:r>
              <a:rPr lang="en-US" sz="2100" u="sng" dirty="0"/>
              <a:t>In Re:  Jones</a:t>
            </a:r>
            <a:r>
              <a:rPr lang="en-US" sz="2100" dirty="0"/>
              <a:t>, 123 AFTR2d 2019-1507, an Illinois Bankruptcy Court held that an IRA remained protected in bankruptcy despite being commingled shortly before the filing of the bankruptcy with non-retirement funds for the up to 60 day period permitted under law</a:t>
            </a:r>
            <a:r>
              <a:rPr lang="en-US" sz="2100" dirty="0" smtClean="0"/>
              <a:t>.</a:t>
            </a:r>
          </a:p>
          <a:p>
            <a:pPr marL="0" indent="0">
              <a:spcBef>
                <a:spcPts val="0"/>
              </a:spcBef>
              <a:buNone/>
            </a:pPr>
            <a:endParaRPr lang="en-US" sz="2100" dirty="0"/>
          </a:p>
          <a:p>
            <a:pPr>
              <a:spcBef>
                <a:spcPts val="0"/>
              </a:spcBef>
            </a:pPr>
            <a:r>
              <a:rPr lang="en-US" sz="2100" dirty="0" smtClean="0"/>
              <a:t>In </a:t>
            </a:r>
            <a:r>
              <a:rPr lang="en-US" sz="2100" u="sng" dirty="0"/>
              <a:t>In Re:  </a:t>
            </a:r>
            <a:r>
              <a:rPr lang="en-US" sz="2100" u="sng" dirty="0" err="1"/>
              <a:t>Arehart</a:t>
            </a:r>
            <a:r>
              <a:rPr lang="en-US" sz="2100" dirty="0"/>
              <a:t>, 123 AFTR2d 2019-________, an Idaho Bankruptcy Court determined that an inherited IRA was protected in bankruptcy under state law notwithstanding that an inherited IRA is not protected under federal law</a:t>
            </a:r>
            <a:r>
              <a:rPr lang="en-US" sz="2100" dirty="0" smtClean="0"/>
              <a:t>.</a:t>
            </a:r>
            <a:endParaRPr lang="en-US" sz="2100" dirty="0"/>
          </a:p>
          <a:p>
            <a:pPr marL="0" indent="0">
              <a:spcBef>
                <a:spcPts val="0"/>
              </a:spcBef>
              <a:buNone/>
            </a:pPr>
            <a:endParaRPr lang="en-US" sz="2100" dirty="0"/>
          </a:p>
          <a:p>
            <a:pPr>
              <a:spcBef>
                <a:spcPts val="0"/>
              </a:spcBef>
            </a:pPr>
            <a:r>
              <a:rPr lang="en-US" sz="2100" dirty="0" smtClean="0"/>
              <a:t>In </a:t>
            </a:r>
            <a:r>
              <a:rPr lang="en-US" sz="2100" u="sng" dirty="0"/>
              <a:t>In Re:  </a:t>
            </a:r>
            <a:r>
              <a:rPr lang="en-US" sz="2100" u="sng" dirty="0" err="1"/>
              <a:t>Kluck</a:t>
            </a:r>
            <a:r>
              <a:rPr lang="en-US" sz="2100" dirty="0"/>
              <a:t>, 123 AFTR2d 2019-2234, a Wisconsin Bankruptcy Court found that an annuity is protected in bankruptcy as a retirement benefit under state law where the distribution can only be made on account of age or death</a:t>
            </a:r>
            <a:r>
              <a:rPr lang="en-US" sz="2100" dirty="0" smtClean="0"/>
              <a:t>.</a:t>
            </a:r>
            <a:endParaRPr lang="en-US" sz="2100"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12</a:t>
            </a:fld>
            <a:endParaRPr lang="en-US" altLang="en-US"/>
          </a:p>
        </p:txBody>
      </p:sp>
      <p:sp>
        <p:nvSpPr>
          <p:cNvPr id="5" name="Title 1"/>
          <p:cNvSpPr txBox="1">
            <a:spLocks/>
          </p:cNvSpPr>
          <p:nvPr/>
        </p:nvSpPr>
        <p:spPr bwMode="auto">
          <a:xfrm>
            <a:off x="612648"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300" kern="1200" cap="all" baseline="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Tw Cen MT" pitchFamily="34" charset="0"/>
              </a:defRPr>
            </a:lvl2pPr>
            <a:lvl3pPr algn="l" rtl="0" eaLnBrk="1" fontAlgn="base" hangingPunct="1">
              <a:spcBef>
                <a:spcPct val="0"/>
              </a:spcBef>
              <a:spcAft>
                <a:spcPct val="0"/>
              </a:spcAft>
              <a:defRPr sz="3300">
                <a:solidFill>
                  <a:schemeClr val="tx2"/>
                </a:solidFill>
                <a:latin typeface="Tw Cen MT" pitchFamily="34" charset="0"/>
              </a:defRPr>
            </a:lvl3pPr>
            <a:lvl4pPr algn="l" rtl="0" eaLnBrk="1" fontAlgn="base" hangingPunct="1">
              <a:spcBef>
                <a:spcPct val="0"/>
              </a:spcBef>
              <a:spcAft>
                <a:spcPct val="0"/>
              </a:spcAft>
              <a:defRPr sz="3300">
                <a:solidFill>
                  <a:schemeClr val="tx2"/>
                </a:solidFill>
                <a:latin typeface="Tw Cen MT" pitchFamily="34" charset="0"/>
              </a:defRPr>
            </a:lvl4pPr>
            <a:lvl5pPr algn="l" rtl="0" eaLnBrk="1" fontAlgn="base" hangingPunct="1">
              <a:spcBef>
                <a:spcPct val="0"/>
              </a:spcBef>
              <a:spcAft>
                <a:spcPct val="0"/>
              </a:spcAft>
              <a:defRPr sz="3300">
                <a:solidFill>
                  <a:schemeClr val="tx2"/>
                </a:solidFill>
                <a:latin typeface="Tw Cen MT" pitchFamily="34" charset="0"/>
              </a:defRPr>
            </a:lvl5pPr>
            <a:lvl6pPr marL="342900" algn="l" rtl="0" eaLnBrk="1" fontAlgn="base" hangingPunct="1">
              <a:spcBef>
                <a:spcPct val="0"/>
              </a:spcBef>
              <a:spcAft>
                <a:spcPct val="0"/>
              </a:spcAft>
              <a:defRPr sz="3300">
                <a:solidFill>
                  <a:schemeClr val="tx2"/>
                </a:solidFill>
                <a:latin typeface="Tw Cen MT" pitchFamily="34" charset="0"/>
              </a:defRPr>
            </a:lvl6pPr>
            <a:lvl7pPr marL="685800" algn="l" rtl="0" eaLnBrk="1" fontAlgn="base" hangingPunct="1">
              <a:spcBef>
                <a:spcPct val="0"/>
              </a:spcBef>
              <a:spcAft>
                <a:spcPct val="0"/>
              </a:spcAft>
              <a:defRPr sz="3300">
                <a:solidFill>
                  <a:schemeClr val="tx2"/>
                </a:solidFill>
                <a:latin typeface="Tw Cen MT" pitchFamily="34" charset="0"/>
              </a:defRPr>
            </a:lvl7pPr>
            <a:lvl8pPr marL="1028700" algn="l" rtl="0" eaLnBrk="1" fontAlgn="base" hangingPunct="1">
              <a:spcBef>
                <a:spcPct val="0"/>
              </a:spcBef>
              <a:spcAft>
                <a:spcPct val="0"/>
              </a:spcAft>
              <a:defRPr sz="3300">
                <a:solidFill>
                  <a:schemeClr val="tx2"/>
                </a:solidFill>
                <a:latin typeface="Tw Cen MT" pitchFamily="34" charset="0"/>
              </a:defRPr>
            </a:lvl8pPr>
            <a:lvl9pPr marL="1371600" algn="l" rtl="0" eaLnBrk="1" fontAlgn="base" hangingPunct="1">
              <a:spcBef>
                <a:spcPct val="0"/>
              </a:spcBef>
              <a:spcAft>
                <a:spcPct val="0"/>
              </a:spcAft>
              <a:defRPr sz="3300">
                <a:solidFill>
                  <a:schemeClr val="tx2"/>
                </a:solidFill>
                <a:latin typeface="Tw Cen MT" pitchFamily="34" charset="0"/>
              </a:defRPr>
            </a:lvl9pPr>
          </a:lstStyle>
          <a:p>
            <a:r>
              <a:rPr lang="en-US" smtClean="0"/>
              <a:t>Retirement Funds in Bankruptcy</a:t>
            </a:r>
            <a:endParaRPr lang="en-US" dirty="0"/>
          </a:p>
        </p:txBody>
      </p:sp>
    </p:spTree>
    <p:extLst>
      <p:ext uri="{BB962C8B-B14F-4D97-AF65-F5344CB8AC3E}">
        <p14:creationId xmlns:p14="http://schemas.microsoft.com/office/powerpoint/2010/main" val="76060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a:t>
            </a:r>
            <a:r>
              <a:rPr lang="en-US" dirty="0" err="1" smtClean="0"/>
              <a:t>Clawback</a:t>
            </a:r>
            <a:r>
              <a:rPr lang="en-US" dirty="0" smtClean="0"/>
              <a:t>” of Gifts</a:t>
            </a:r>
            <a:endParaRPr lang="en-US" dirty="0"/>
          </a:p>
        </p:txBody>
      </p:sp>
      <p:sp>
        <p:nvSpPr>
          <p:cNvPr id="3" name="Content Placeholder 2"/>
          <p:cNvSpPr>
            <a:spLocks noGrp="1"/>
          </p:cNvSpPr>
          <p:nvPr>
            <p:ph sz="quarter" idx="1"/>
          </p:nvPr>
        </p:nvSpPr>
        <p:spPr/>
        <p:txBody>
          <a:bodyPr/>
          <a:lstStyle/>
          <a:p>
            <a:pPr marL="0" indent="0">
              <a:buNone/>
            </a:pPr>
            <a:r>
              <a:rPr lang="en-US" sz="2600" u="sng" dirty="0"/>
              <a:t>Final Regulations under Code Section 2010</a:t>
            </a:r>
            <a:r>
              <a:rPr lang="en-US" sz="2600" dirty="0"/>
              <a:t> confirm earlier guidance that the scheduled reduction of the applicable exemption in 2026 will not cause a “claw back” such that gifts made between 2017 and 2025 inclusive will reduce the higher exemption and not the reduced amount.  </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13</a:t>
            </a:fld>
            <a:endParaRPr lang="en-US" altLang="en-US"/>
          </a:p>
        </p:txBody>
      </p:sp>
    </p:spTree>
    <p:extLst>
      <p:ext uri="{BB962C8B-B14F-4D97-AF65-F5344CB8AC3E}">
        <p14:creationId xmlns:p14="http://schemas.microsoft.com/office/powerpoint/2010/main" val="2784725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Valuations and Discounting</a:t>
            </a:r>
            <a:endParaRPr lang="en-US" dirty="0"/>
          </a:p>
        </p:txBody>
      </p:sp>
      <p:sp>
        <p:nvSpPr>
          <p:cNvPr id="3" name="Content Placeholder 2"/>
          <p:cNvSpPr>
            <a:spLocks noGrp="1"/>
          </p:cNvSpPr>
          <p:nvPr>
            <p:ph sz="quarter" idx="1"/>
          </p:nvPr>
        </p:nvSpPr>
        <p:spPr/>
        <p:txBody>
          <a:bodyPr/>
          <a:lstStyle/>
          <a:p>
            <a:pPr marL="0" indent="0">
              <a:buNone/>
            </a:pPr>
            <a:r>
              <a:rPr lang="en-US" dirty="0"/>
              <a:t>In </a:t>
            </a:r>
            <a:r>
              <a:rPr lang="en-US" u="sng" dirty="0"/>
              <a:t>Kress v. United States</a:t>
            </a:r>
            <a:r>
              <a:rPr lang="en-US" dirty="0"/>
              <a:t>, 123 AFTR2d </a:t>
            </a:r>
            <a:r>
              <a:rPr lang="en-US" dirty="0" smtClean="0"/>
              <a:t>2019-1224, </a:t>
            </a:r>
            <a:r>
              <a:rPr lang="en-US" dirty="0"/>
              <a:t>a Wisconsin Federal District Court examined two valuations by donors of stock in a family-owned S corporation and one by IRS, accepting one of the valuations by the donors subject to reducing the lack of marketability discount by three percent to 27 percent in two years and 25 percent in the third year because the valuation considered non-arms lengths restrictions in a shareholder </a:t>
            </a:r>
            <a:r>
              <a:rPr lang="en-US" dirty="0" smtClean="0"/>
              <a:t>agreement (the </a:t>
            </a:r>
            <a:r>
              <a:rPr lang="en-US" dirty="0"/>
              <a:t>donors’ primary expert utilized </a:t>
            </a:r>
            <a:r>
              <a:rPr lang="en-US" dirty="0" err="1"/>
              <a:t>comparables</a:t>
            </a:r>
            <a:r>
              <a:rPr lang="en-US" dirty="0"/>
              <a:t> and a second expert reached a close result by weighing capitalized earnings to the extent of 86 percent and market to the extent of 14 </a:t>
            </a:r>
            <a:r>
              <a:rPr lang="en-US" dirty="0" smtClean="0"/>
              <a:t>percent); the </a:t>
            </a:r>
            <a:r>
              <a:rPr lang="en-US" dirty="0"/>
              <a:t>Court found S status to be a neutral consideration in valuation due to both advantages and </a:t>
            </a:r>
            <a:r>
              <a:rPr lang="en-US" dirty="0" smtClean="0"/>
              <a:t>disadvantages.</a:t>
            </a: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14</a:t>
            </a:fld>
            <a:endParaRPr lang="en-US" altLang="en-US"/>
          </a:p>
        </p:txBody>
      </p:sp>
    </p:spTree>
    <p:extLst>
      <p:ext uri="{BB962C8B-B14F-4D97-AF65-F5344CB8AC3E}">
        <p14:creationId xmlns:p14="http://schemas.microsoft.com/office/powerpoint/2010/main" val="1189971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Disguised Gifts in a Merger</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err="1"/>
              <a:t>Cavallaro</a:t>
            </a:r>
            <a:r>
              <a:rPr lang="en-US" sz="2600" u="sng" dirty="0"/>
              <a:t> v. Commissioner</a:t>
            </a:r>
            <a:r>
              <a:rPr lang="en-US" sz="2600" dirty="0"/>
              <a:t>, TC Memo 2019-144, the Tax Court on remand from the First Circuit Court of Appeals found that parents gave their sons a gift of $22.8 million by virtue of the parents accepting a disproportionately low number of shares in the new company after a merger with a similar company owned by their sons.</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15</a:t>
            </a:fld>
            <a:endParaRPr lang="en-US" altLang="en-US"/>
          </a:p>
        </p:txBody>
      </p:sp>
    </p:spTree>
    <p:extLst>
      <p:ext uri="{BB962C8B-B14F-4D97-AF65-F5344CB8AC3E}">
        <p14:creationId xmlns:p14="http://schemas.microsoft.com/office/powerpoint/2010/main" val="2168069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Start-Up Expenses</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a:t>Smith v. Commissioner</a:t>
            </a:r>
            <a:r>
              <a:rPr lang="en-US" sz="2600" dirty="0"/>
              <a:t>, TC Summary Opinion 2019-12, the Tax Court found that marketing and other expenses prior to initial sales were deductible as beyond the start-up phase where the taxpayer had a business plan with agreements and licenses in </a:t>
            </a:r>
            <a:r>
              <a:rPr lang="en-US" sz="2600" dirty="0" smtClean="0"/>
              <a:t>place, seeming to conflict with two 2018 cases which stated that a business is generally commenced with first sales.</a:t>
            </a:r>
            <a:endParaRPr lang="en-US" sz="2600" dirty="0"/>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16</a:t>
            </a:fld>
            <a:endParaRPr lang="en-US" altLang="en-US"/>
          </a:p>
        </p:txBody>
      </p:sp>
    </p:spTree>
    <p:extLst>
      <p:ext uri="{BB962C8B-B14F-4D97-AF65-F5344CB8AC3E}">
        <p14:creationId xmlns:p14="http://schemas.microsoft.com/office/powerpoint/2010/main" val="4230383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Leasehold Improvements</a:t>
            </a:r>
            <a:endParaRPr lang="en-US" dirty="0"/>
          </a:p>
        </p:txBody>
      </p:sp>
      <p:sp>
        <p:nvSpPr>
          <p:cNvPr id="3" name="Content Placeholder 2"/>
          <p:cNvSpPr>
            <a:spLocks noGrp="1"/>
          </p:cNvSpPr>
          <p:nvPr>
            <p:ph sz="quarter" idx="1"/>
          </p:nvPr>
        </p:nvSpPr>
        <p:spPr/>
        <p:txBody>
          <a:bodyPr/>
          <a:lstStyle/>
          <a:p>
            <a:pPr marL="0" indent="0">
              <a:buNone/>
            </a:pPr>
            <a:r>
              <a:rPr lang="en-US" sz="2600" u="sng" dirty="0"/>
              <a:t>Final Regulations </a:t>
            </a:r>
            <a:r>
              <a:rPr lang="en-US" sz="2600" u="sng" dirty="0" smtClean="0"/>
              <a:t>under </a:t>
            </a:r>
            <a:r>
              <a:rPr lang="en-US" sz="2600" u="sng" dirty="0"/>
              <a:t>Code </a:t>
            </a:r>
            <a:r>
              <a:rPr lang="en-US" sz="2600" u="sng" dirty="0" smtClean="0"/>
              <a:t>Section </a:t>
            </a:r>
            <a:r>
              <a:rPr lang="en-US" sz="2600" u="sng" dirty="0"/>
              <a:t>168</a:t>
            </a:r>
            <a:r>
              <a:rPr lang="en-US" sz="2600" dirty="0"/>
              <a:t> decline to follow the legislative intent to treat commercial leasehold improvements as 15-year property which would have made them eligible for 100 percent bonus depreciation; a technical correction will be needed to allow an immediate write </a:t>
            </a:r>
            <a:r>
              <a:rPr lang="en-US" sz="2600" dirty="0" smtClean="0"/>
              <a:t>off for those unable to use Section 179.</a:t>
            </a:r>
            <a:endParaRPr lang="en-US" sz="2600" dirty="0"/>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17</a:t>
            </a:fld>
            <a:endParaRPr lang="en-US" altLang="en-US"/>
          </a:p>
        </p:txBody>
      </p:sp>
    </p:spTree>
    <p:extLst>
      <p:ext uri="{BB962C8B-B14F-4D97-AF65-F5344CB8AC3E}">
        <p14:creationId xmlns:p14="http://schemas.microsoft.com/office/powerpoint/2010/main" val="330948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 of Contract Rights</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a:t>Action on Decision 2019-03</a:t>
            </a:r>
            <a:r>
              <a:rPr lang="en-US" sz="2600" dirty="0"/>
              <a:t>, IRS announced its </a:t>
            </a:r>
            <a:r>
              <a:rPr lang="en-US" sz="2600" dirty="0" err="1"/>
              <a:t>nonacquiescence</a:t>
            </a:r>
            <a:r>
              <a:rPr lang="en-US" sz="2600" dirty="0"/>
              <a:t> with a decision of the Tax Court in </a:t>
            </a:r>
            <a:r>
              <a:rPr lang="en-US" sz="2600" u="sng" dirty="0" err="1"/>
              <a:t>Greenteam</a:t>
            </a:r>
            <a:r>
              <a:rPr lang="en-US" sz="2600" u="sng" dirty="0"/>
              <a:t> Materials Recovery Facility </a:t>
            </a:r>
            <a:r>
              <a:rPr lang="en-US" sz="2600" u="sng" dirty="0" err="1"/>
              <a:t>PN</a:t>
            </a:r>
            <a:r>
              <a:rPr lang="en-US" sz="2600" dirty="0"/>
              <a:t>, TC Memo 2017-122, in which the Tax Court allowed capital gain treatment on the sale of service contracts where the transferor retained no significant interest; IRS stated that it does not consider contracts to be capital assets.</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18</a:t>
            </a:fld>
            <a:endParaRPr lang="en-US" altLang="en-US"/>
          </a:p>
        </p:txBody>
      </p:sp>
    </p:spTree>
    <p:extLst>
      <p:ext uri="{BB962C8B-B14F-4D97-AF65-F5344CB8AC3E}">
        <p14:creationId xmlns:p14="http://schemas.microsoft.com/office/powerpoint/2010/main" val="1813149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Divisions</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a:t>Revenue Ruling 2019-9</a:t>
            </a:r>
            <a:r>
              <a:rPr lang="en-US" sz="2600" dirty="0"/>
              <a:t>, IRS suspended two old revenue rulings regarding the active conduct of a trade or business in order to study issues; the 62 year old rulings denied </a:t>
            </a:r>
            <a:r>
              <a:rPr lang="en-US" sz="2600" dirty="0" err="1" smtClean="0"/>
              <a:t>taxfree</a:t>
            </a:r>
            <a:r>
              <a:rPr lang="en-US" sz="2600" dirty="0" smtClean="0"/>
              <a:t> treatment </a:t>
            </a:r>
            <a:r>
              <a:rPr lang="en-US" sz="2600" dirty="0"/>
              <a:t>to divisions when one segment of the divided business was real estate assets </a:t>
            </a:r>
            <a:r>
              <a:rPr lang="en-US" sz="2600" dirty="0" smtClean="0"/>
              <a:t>and the other was an operating enterprise (in </a:t>
            </a:r>
            <a:r>
              <a:rPr lang="en-US" sz="2600" u="sng" dirty="0"/>
              <a:t>Revenue Procedure 2019-3</a:t>
            </a:r>
            <a:r>
              <a:rPr lang="en-US" sz="2600" dirty="0"/>
              <a:t>, IRS announced that it will not give an advanced ruling on whether an activity constitutes a trade or business</a:t>
            </a:r>
            <a:r>
              <a:rPr lang="en-US" sz="2600" dirty="0" smtClean="0"/>
              <a:t>.)</a:t>
            </a:r>
            <a:endParaRPr lang="en-US" sz="2600"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19</a:t>
            </a:fld>
            <a:endParaRPr lang="en-US" altLang="en-US"/>
          </a:p>
        </p:txBody>
      </p:sp>
    </p:spTree>
    <p:extLst>
      <p:ext uri="{BB962C8B-B14F-4D97-AF65-F5344CB8AC3E}">
        <p14:creationId xmlns:p14="http://schemas.microsoft.com/office/powerpoint/2010/main" val="82207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cap="all" dirty="0"/>
              <a:t>Agenda</a:t>
            </a:r>
          </a:p>
        </p:txBody>
      </p:sp>
      <p:sp>
        <p:nvSpPr>
          <p:cNvPr id="6" name="Content Placeholder 5"/>
          <p:cNvSpPr>
            <a:spLocks noGrp="1"/>
          </p:cNvSpPr>
          <p:nvPr>
            <p:ph sz="quarter" idx="1"/>
          </p:nvPr>
        </p:nvSpPr>
        <p:spPr/>
        <p:txBody>
          <a:bodyPr/>
          <a:lstStyle/>
          <a:p>
            <a:r>
              <a:rPr lang="en-US" sz="2900" dirty="0" smtClean="0"/>
              <a:t>Top 15 Federal Tax Developments of 2019</a:t>
            </a:r>
            <a:endParaRPr lang="en-US" sz="2900" dirty="0"/>
          </a:p>
          <a:p>
            <a:r>
              <a:rPr lang="en-US" sz="2900" dirty="0"/>
              <a:t>Tax Issues on LLC </a:t>
            </a:r>
            <a:r>
              <a:rPr lang="en-US" sz="2900" dirty="0" smtClean="0"/>
              <a:t>Dissolution</a:t>
            </a:r>
            <a:endParaRPr lang="en-US" sz="2900" dirty="0"/>
          </a:p>
          <a:p>
            <a:r>
              <a:rPr lang="en-US" sz="2900" dirty="0" smtClean="0"/>
              <a:t>A Tax and Financial Analysis of Trump Family Wealth</a:t>
            </a:r>
            <a:endParaRPr lang="en-US" sz="2900" dirty="0"/>
          </a:p>
        </p:txBody>
      </p:sp>
      <p:sp>
        <p:nvSpPr>
          <p:cNvPr id="2" name="Slide Number Placeholder 1"/>
          <p:cNvSpPr>
            <a:spLocks noGrp="1"/>
          </p:cNvSpPr>
          <p:nvPr>
            <p:ph type="sldNum" sz="quarter" idx="12"/>
          </p:nvPr>
        </p:nvSpPr>
        <p:spPr/>
        <p:txBody>
          <a:bodyPr>
            <a:normAutofit lnSpcReduction="10000"/>
          </a:bodyPr>
          <a:lstStyle/>
          <a:p>
            <a:pPr>
              <a:defRPr/>
            </a:pPr>
            <a:fld id="{D49A500B-F579-4E1A-B8A3-7A4FB61FD1BE}" type="slidenum">
              <a:rPr lang="en-US" smtClean="0"/>
              <a:pPr>
                <a:defRPr/>
              </a:pPr>
              <a:t>2</a:t>
            </a:fld>
            <a:endParaRPr lang="en-US" dirty="0"/>
          </a:p>
        </p:txBody>
      </p:sp>
    </p:spTree>
    <p:extLst>
      <p:ext uri="{BB962C8B-B14F-4D97-AF65-F5344CB8AC3E}">
        <p14:creationId xmlns:p14="http://schemas.microsoft.com/office/powerpoint/2010/main" val="811835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Equitable Ownership</a:t>
            </a:r>
            <a:endParaRPr lang="en-US" dirty="0"/>
          </a:p>
        </p:txBody>
      </p:sp>
      <p:sp>
        <p:nvSpPr>
          <p:cNvPr id="3" name="Content Placeholder 2"/>
          <p:cNvSpPr>
            <a:spLocks noGrp="1"/>
          </p:cNvSpPr>
          <p:nvPr>
            <p:ph sz="quarter" idx="1"/>
          </p:nvPr>
        </p:nvSpPr>
        <p:spPr>
          <a:xfrm>
            <a:off x="612648" y="1600200"/>
            <a:ext cx="8153400" cy="4937234"/>
          </a:xfrm>
        </p:spPr>
        <p:txBody>
          <a:bodyPr/>
          <a:lstStyle/>
          <a:p>
            <a:pPr marL="0" indent="0">
              <a:spcBef>
                <a:spcPts val="0"/>
              </a:spcBef>
              <a:buNone/>
            </a:pPr>
            <a:r>
              <a:rPr lang="en-US" sz="2800" dirty="0"/>
              <a:t>Although IRS used to challenge equitable ownership when it was in its best interest not to recognize the concept, IRS in three </a:t>
            </a:r>
            <a:r>
              <a:rPr lang="en-US" sz="2800" dirty="0" smtClean="0"/>
              <a:t>recent cases </a:t>
            </a:r>
            <a:r>
              <a:rPr lang="en-US" sz="2800" dirty="0"/>
              <a:t>sought </a:t>
            </a:r>
            <a:r>
              <a:rPr lang="en-US" sz="2800" dirty="0" smtClean="0"/>
              <a:t>instead to </a:t>
            </a:r>
            <a:r>
              <a:rPr lang="en-US" sz="2800" dirty="0"/>
              <a:t>argue equitable ownership.  The cases are</a:t>
            </a:r>
            <a:r>
              <a:rPr lang="en-US" sz="2800" dirty="0" smtClean="0"/>
              <a:t>:</a:t>
            </a:r>
            <a:endParaRPr lang="en-US" sz="2800" dirty="0"/>
          </a:p>
          <a:p>
            <a:pPr>
              <a:spcBef>
                <a:spcPts val="0"/>
              </a:spcBef>
            </a:pPr>
            <a:r>
              <a:rPr lang="en-US" sz="2600" dirty="0" smtClean="0"/>
              <a:t>In </a:t>
            </a:r>
            <a:r>
              <a:rPr lang="en-US" sz="2600" u="sng" dirty="0"/>
              <a:t>Bonilla v. United States</a:t>
            </a:r>
            <a:r>
              <a:rPr lang="en-US" sz="2600" dirty="0"/>
              <a:t>, 123 AFTR2d </a:t>
            </a:r>
            <a:r>
              <a:rPr lang="en-US" sz="2600" dirty="0" smtClean="0"/>
              <a:t>2019-1196, </a:t>
            </a:r>
            <a:r>
              <a:rPr lang="en-US" sz="2600" dirty="0"/>
              <a:t>a Connecticut Federal District Court determined that a former wife who received a stock interest in an S corporation whose charter had lapsed still had to report her distributive share of income and notwithstanding that she was only the equitable and not the legal owner due to the lack of formalities </a:t>
            </a:r>
            <a:r>
              <a:rPr lang="en-US" sz="2600" dirty="0" smtClean="0"/>
              <a:t>including failure to provide her </a:t>
            </a:r>
            <a:r>
              <a:rPr lang="en-US" sz="2600" dirty="0"/>
              <a:t>with a stock certificate</a:t>
            </a:r>
            <a:r>
              <a:rPr lang="en-US" sz="2600" dirty="0" smtClean="0"/>
              <a:t>.</a:t>
            </a:r>
            <a:endParaRPr lang="en-US" sz="2600"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20</a:t>
            </a:fld>
            <a:endParaRPr lang="en-US" altLang="en-US"/>
          </a:p>
        </p:txBody>
      </p:sp>
    </p:spTree>
    <p:extLst>
      <p:ext uri="{BB962C8B-B14F-4D97-AF65-F5344CB8AC3E}">
        <p14:creationId xmlns:p14="http://schemas.microsoft.com/office/powerpoint/2010/main" val="3005325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quarter" idx="1"/>
          </p:nvPr>
        </p:nvSpPr>
        <p:spPr>
          <a:xfrm>
            <a:off x="612648" y="1600200"/>
            <a:ext cx="8153400" cy="4874172"/>
          </a:xfrm>
        </p:spPr>
        <p:txBody>
          <a:bodyPr/>
          <a:lstStyle/>
          <a:p>
            <a:pPr>
              <a:spcBef>
                <a:spcPts val="0"/>
              </a:spcBef>
            </a:pPr>
            <a:r>
              <a:rPr lang="en-US" spc="-50" dirty="0" smtClean="0"/>
              <a:t>In </a:t>
            </a:r>
            <a:r>
              <a:rPr lang="en-US" u="sng" spc="-50" dirty="0"/>
              <a:t>United States v. Nelson</a:t>
            </a:r>
            <a:r>
              <a:rPr lang="en-US" spc="-50" dirty="0"/>
              <a:t>, 123 AFTR2d </a:t>
            </a:r>
            <a:r>
              <a:rPr lang="en-US" spc="-50" dirty="0" smtClean="0"/>
              <a:t>2019-1113, </a:t>
            </a:r>
            <a:r>
              <a:rPr lang="en-US" spc="-50" dirty="0"/>
              <a:t>a South Dakota Federal District Court ruled that the spouse of a tax delinquent whose individually titled home was seized by IRS had a homestead right under state law equivalent to the value of her life estate in the property and, accordingly, must be compensated by IRS despite not being on the title to the property</a:t>
            </a:r>
            <a:r>
              <a:rPr lang="en-US" spc="-50" dirty="0" smtClean="0"/>
              <a:t>.</a:t>
            </a:r>
            <a:endParaRPr lang="en-US" spc="-50" dirty="0"/>
          </a:p>
          <a:p>
            <a:pPr>
              <a:spcBef>
                <a:spcPts val="0"/>
              </a:spcBef>
            </a:pPr>
            <a:r>
              <a:rPr lang="en-US" spc="-50" dirty="0" smtClean="0"/>
              <a:t>In </a:t>
            </a:r>
            <a:r>
              <a:rPr lang="en-US" u="sng" spc="-50" dirty="0"/>
              <a:t>United States v. </a:t>
            </a:r>
            <a:r>
              <a:rPr lang="en-US" u="sng" spc="-50" dirty="0" err="1"/>
              <a:t>TJ</a:t>
            </a:r>
            <a:r>
              <a:rPr lang="en-US" u="sng" spc="-50" dirty="0"/>
              <a:t> Enterprises &amp; Acoustical, Inc.</a:t>
            </a:r>
            <a:r>
              <a:rPr lang="en-US" spc="-50" dirty="0"/>
              <a:t>, 123 AFTR2d 2019-2061, a Utah Federal District Court stated that an IRS tax lien applies to equitable ownership interests such as nominee or alter ego; however, it held that Utah law determines if the taxpayer has a property interest while federal law determines whether a federal tax lien can attach to the interest, finding here under the facts that no interest existed</a:t>
            </a:r>
            <a:r>
              <a:rPr lang="en-US" spc="-50" dirty="0" smtClean="0"/>
              <a:t>.</a:t>
            </a:r>
            <a:endParaRPr lang="en-US" spc="-50"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21</a:t>
            </a:fld>
            <a:endParaRPr lang="en-US" altLang="en-US"/>
          </a:p>
        </p:txBody>
      </p:sp>
      <p:sp>
        <p:nvSpPr>
          <p:cNvPr id="5" name="Title 1"/>
          <p:cNvSpPr txBox="1">
            <a:spLocks/>
          </p:cNvSpPr>
          <p:nvPr/>
        </p:nvSpPr>
        <p:spPr bwMode="auto">
          <a:xfrm>
            <a:off x="612648" y="28099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300" kern="1200" cap="all" baseline="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Tw Cen MT" pitchFamily="34" charset="0"/>
              </a:defRPr>
            </a:lvl2pPr>
            <a:lvl3pPr algn="l" rtl="0" eaLnBrk="1" fontAlgn="base" hangingPunct="1">
              <a:spcBef>
                <a:spcPct val="0"/>
              </a:spcBef>
              <a:spcAft>
                <a:spcPct val="0"/>
              </a:spcAft>
              <a:defRPr sz="3300">
                <a:solidFill>
                  <a:schemeClr val="tx2"/>
                </a:solidFill>
                <a:latin typeface="Tw Cen MT" pitchFamily="34" charset="0"/>
              </a:defRPr>
            </a:lvl3pPr>
            <a:lvl4pPr algn="l" rtl="0" eaLnBrk="1" fontAlgn="base" hangingPunct="1">
              <a:spcBef>
                <a:spcPct val="0"/>
              </a:spcBef>
              <a:spcAft>
                <a:spcPct val="0"/>
              </a:spcAft>
              <a:defRPr sz="3300">
                <a:solidFill>
                  <a:schemeClr val="tx2"/>
                </a:solidFill>
                <a:latin typeface="Tw Cen MT" pitchFamily="34" charset="0"/>
              </a:defRPr>
            </a:lvl4pPr>
            <a:lvl5pPr algn="l" rtl="0" eaLnBrk="1" fontAlgn="base" hangingPunct="1">
              <a:spcBef>
                <a:spcPct val="0"/>
              </a:spcBef>
              <a:spcAft>
                <a:spcPct val="0"/>
              </a:spcAft>
              <a:defRPr sz="3300">
                <a:solidFill>
                  <a:schemeClr val="tx2"/>
                </a:solidFill>
                <a:latin typeface="Tw Cen MT" pitchFamily="34" charset="0"/>
              </a:defRPr>
            </a:lvl5pPr>
            <a:lvl6pPr marL="342900" algn="l" rtl="0" eaLnBrk="1" fontAlgn="base" hangingPunct="1">
              <a:spcBef>
                <a:spcPct val="0"/>
              </a:spcBef>
              <a:spcAft>
                <a:spcPct val="0"/>
              </a:spcAft>
              <a:defRPr sz="3300">
                <a:solidFill>
                  <a:schemeClr val="tx2"/>
                </a:solidFill>
                <a:latin typeface="Tw Cen MT" pitchFamily="34" charset="0"/>
              </a:defRPr>
            </a:lvl6pPr>
            <a:lvl7pPr marL="685800" algn="l" rtl="0" eaLnBrk="1" fontAlgn="base" hangingPunct="1">
              <a:spcBef>
                <a:spcPct val="0"/>
              </a:spcBef>
              <a:spcAft>
                <a:spcPct val="0"/>
              </a:spcAft>
              <a:defRPr sz="3300">
                <a:solidFill>
                  <a:schemeClr val="tx2"/>
                </a:solidFill>
                <a:latin typeface="Tw Cen MT" pitchFamily="34" charset="0"/>
              </a:defRPr>
            </a:lvl7pPr>
            <a:lvl8pPr marL="1028700" algn="l" rtl="0" eaLnBrk="1" fontAlgn="base" hangingPunct="1">
              <a:spcBef>
                <a:spcPct val="0"/>
              </a:spcBef>
              <a:spcAft>
                <a:spcPct val="0"/>
              </a:spcAft>
              <a:defRPr sz="3300">
                <a:solidFill>
                  <a:schemeClr val="tx2"/>
                </a:solidFill>
                <a:latin typeface="Tw Cen MT" pitchFamily="34" charset="0"/>
              </a:defRPr>
            </a:lvl8pPr>
            <a:lvl9pPr marL="1371600" algn="l" rtl="0" eaLnBrk="1" fontAlgn="base" hangingPunct="1">
              <a:spcBef>
                <a:spcPct val="0"/>
              </a:spcBef>
              <a:spcAft>
                <a:spcPct val="0"/>
              </a:spcAft>
              <a:defRPr sz="3300">
                <a:solidFill>
                  <a:schemeClr val="tx2"/>
                </a:solidFill>
                <a:latin typeface="Tw Cen MT" pitchFamily="34" charset="0"/>
              </a:defRPr>
            </a:lvl9pPr>
          </a:lstStyle>
          <a:p>
            <a:r>
              <a:rPr lang="en-US" dirty="0" smtClean="0"/>
              <a:t>Equitable Ownership</a:t>
            </a:r>
            <a:endParaRPr lang="en-US" dirty="0"/>
          </a:p>
        </p:txBody>
      </p:sp>
    </p:spTree>
    <p:extLst>
      <p:ext uri="{BB962C8B-B14F-4D97-AF65-F5344CB8AC3E}">
        <p14:creationId xmlns:p14="http://schemas.microsoft.com/office/powerpoint/2010/main" val="1810528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CDP Appeals</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a:t>Salter v. Commissioner</a:t>
            </a:r>
            <a:r>
              <a:rPr lang="en-US" sz="2600" dirty="0"/>
              <a:t>, 124 AFTR2d 2019-5640, the Fourth Circuit Court of Appeals agreed with the Tax Court in upholding a levy at a </a:t>
            </a:r>
            <a:r>
              <a:rPr lang="en-US" sz="2600" dirty="0" err="1"/>
              <a:t>CDP</a:t>
            </a:r>
            <a:r>
              <a:rPr lang="en-US" sz="2600" dirty="0"/>
              <a:t> appeal where the taxpayer was not in current compliance and did not submit requested information; in </a:t>
            </a:r>
            <a:r>
              <a:rPr lang="en-US" sz="2600" u="sng" dirty="0"/>
              <a:t>Gilmore v. Commissioner</a:t>
            </a:r>
            <a:r>
              <a:rPr lang="en-US" sz="2600" dirty="0"/>
              <a:t>, TC Memo 2019-97, the Tax Court found that IRS did not abuse its discretion in upholding a levy at a </a:t>
            </a:r>
            <a:r>
              <a:rPr lang="en-US" sz="2600" dirty="0" err="1"/>
              <a:t>CDP</a:t>
            </a:r>
            <a:r>
              <a:rPr lang="en-US" sz="2600" dirty="0"/>
              <a:t> appeal where the taxpayer was not in compliance with current estimated taxes.  </a:t>
            </a:r>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22</a:t>
            </a:fld>
            <a:endParaRPr lang="en-US" altLang="en-US"/>
          </a:p>
        </p:txBody>
      </p:sp>
    </p:spTree>
    <p:extLst>
      <p:ext uri="{BB962C8B-B14F-4D97-AF65-F5344CB8AC3E}">
        <p14:creationId xmlns:p14="http://schemas.microsoft.com/office/powerpoint/2010/main" val="1347701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TAX ISSUES ON LLC DISSOLUTION</a:t>
            </a:r>
          </a:p>
        </p:txBody>
      </p:sp>
      <p:sp>
        <p:nvSpPr>
          <p:cNvPr id="3" name="Subtitle 2"/>
          <p:cNvSpPr>
            <a:spLocks noGrp="1"/>
          </p:cNvSpPr>
          <p:nvPr>
            <p:ph type="subTitle" idx="1"/>
          </p:nvPr>
        </p:nvSpPr>
        <p:spPr/>
        <p:txBody>
          <a:bodyPr>
            <a:normAutofit/>
          </a:bodyPr>
          <a:lstStyle/>
          <a:p>
            <a:r>
              <a:rPr lang="en-US" dirty="0" smtClean="0"/>
              <a:t>Mark W. Schweighofer, LL.M., JD</a:t>
            </a:r>
            <a:endParaRPr lang="en-US" dirty="0"/>
          </a:p>
        </p:txBody>
      </p:sp>
      <p:sp>
        <p:nvSpPr>
          <p:cNvPr id="5" name="Slide Number Placeholder 4"/>
          <p:cNvSpPr>
            <a:spLocks noGrp="1"/>
          </p:cNvSpPr>
          <p:nvPr>
            <p:ph type="sldNum" sz="quarter" idx="12"/>
          </p:nvPr>
        </p:nvSpPr>
        <p:spPr/>
        <p:txBody>
          <a:bodyPr/>
          <a:lstStyle/>
          <a:p>
            <a:pPr>
              <a:defRPr/>
            </a:pPr>
            <a:fld id="{7F70311F-E58B-4D11-9272-721EB0A9D683}" type="slidenum">
              <a:rPr lang="en-US" smtClean="0"/>
              <a:pPr>
                <a:defRPr/>
              </a:pPr>
              <a:t>23</a:t>
            </a:fld>
            <a:endParaRPr lang="en-US" dirty="0"/>
          </a:p>
        </p:txBody>
      </p:sp>
    </p:spTree>
    <p:extLst>
      <p:ext uri="{BB962C8B-B14F-4D97-AF65-F5344CB8AC3E}">
        <p14:creationId xmlns:p14="http://schemas.microsoft.com/office/powerpoint/2010/main" val="2100792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p:txBody>
          <a:bodyPr/>
          <a:lstStyle/>
          <a:p>
            <a:r>
              <a:rPr lang="en-US" dirty="0"/>
              <a:t>Overview</a:t>
            </a:r>
          </a:p>
        </p:txBody>
      </p:sp>
      <p:sp>
        <p:nvSpPr>
          <p:cNvPr id="2" name="Content Placeholder 1"/>
          <p:cNvSpPr>
            <a:spLocks noGrp="1"/>
          </p:cNvSpPr>
          <p:nvPr>
            <p:ph sz="quarter" idx="1"/>
          </p:nvPr>
        </p:nvSpPr>
        <p:spPr>
          <a:xfrm>
            <a:off x="612648" y="1600200"/>
            <a:ext cx="8153400" cy="4997824"/>
          </a:xfrm>
        </p:spPr>
        <p:txBody>
          <a:bodyPr>
            <a:normAutofit fontScale="92500" lnSpcReduction="10000"/>
          </a:bodyPr>
          <a:lstStyle/>
          <a:p>
            <a:r>
              <a:rPr lang="en-US" sz="2800" dirty="0"/>
              <a:t>Cross-Purchases:</a:t>
            </a:r>
          </a:p>
          <a:p>
            <a:pPr lvl="1"/>
            <a:r>
              <a:rPr lang="en-US" sz="2600" dirty="0"/>
              <a:t>Consequences to Transferor Partner</a:t>
            </a:r>
          </a:p>
          <a:p>
            <a:pPr lvl="1"/>
            <a:r>
              <a:rPr lang="en-US" sz="2600" dirty="0"/>
              <a:t>Consequences to Transferee Partner</a:t>
            </a:r>
          </a:p>
          <a:p>
            <a:pPr lvl="1"/>
            <a:r>
              <a:rPr lang="en-US" sz="2600" dirty="0"/>
              <a:t>Section 754 Election</a:t>
            </a:r>
          </a:p>
          <a:p>
            <a:pPr lvl="1"/>
            <a:r>
              <a:rPr lang="en-US" sz="2600" dirty="0"/>
              <a:t>Installment Sales </a:t>
            </a:r>
            <a:r>
              <a:rPr lang="en-US" sz="2600" dirty="0" smtClean="0"/>
              <a:t/>
            </a:r>
            <a:br>
              <a:rPr lang="en-US" sz="2600" dirty="0" smtClean="0"/>
            </a:br>
            <a:endParaRPr lang="en-US" sz="2600" dirty="0"/>
          </a:p>
          <a:p>
            <a:r>
              <a:rPr lang="en-US" sz="2800" dirty="0"/>
              <a:t>Redemptions: </a:t>
            </a:r>
          </a:p>
          <a:p>
            <a:pPr lvl="1"/>
            <a:r>
              <a:rPr lang="en-US" sz="2600" dirty="0"/>
              <a:t>Characterization and Taxation of Distributions</a:t>
            </a:r>
          </a:p>
          <a:p>
            <a:pPr lvl="1"/>
            <a:r>
              <a:rPr lang="en-US" sz="2600" dirty="0"/>
              <a:t>Section 751(a) “Hot Assets”</a:t>
            </a:r>
          </a:p>
          <a:p>
            <a:pPr lvl="1"/>
            <a:r>
              <a:rPr lang="en-US" sz="2600" dirty="0"/>
              <a:t>Disguised Sale Rules </a:t>
            </a:r>
          </a:p>
          <a:p>
            <a:pPr lvl="1"/>
            <a:r>
              <a:rPr lang="en-US" sz="2600" dirty="0"/>
              <a:t>Effect of Sale on Remaining Partners</a:t>
            </a:r>
          </a:p>
          <a:p>
            <a:pPr lvl="1"/>
            <a:r>
              <a:rPr lang="en-US" sz="2600" dirty="0"/>
              <a:t>Section 754 Election</a:t>
            </a:r>
          </a:p>
          <a:p>
            <a:pPr lvl="1"/>
            <a:r>
              <a:rPr lang="en-US" sz="2600" dirty="0"/>
              <a:t>Installment Sales</a:t>
            </a:r>
          </a:p>
          <a:p>
            <a:pPr marL="0" lv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4F79DD43-7321-435B-8AA8-9D3286D0463F}" type="slidenum">
              <a:rPr lang="en-US" smtClean="0"/>
              <a:pPr/>
              <a:t>24</a:t>
            </a:fld>
            <a:endParaRPr lang="en-US" dirty="0"/>
          </a:p>
        </p:txBody>
      </p:sp>
    </p:spTree>
    <p:extLst>
      <p:ext uri="{BB962C8B-B14F-4D97-AF65-F5344CB8AC3E}">
        <p14:creationId xmlns:p14="http://schemas.microsoft.com/office/powerpoint/2010/main" val="963153329"/>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Consequences to Transferor Partner – Cross-Purchase</a:t>
            </a:r>
          </a:p>
        </p:txBody>
      </p:sp>
      <p:sp>
        <p:nvSpPr>
          <p:cNvPr id="3" name="Content Placeholder 2"/>
          <p:cNvSpPr>
            <a:spLocks noGrp="1"/>
          </p:cNvSpPr>
          <p:nvPr>
            <p:ph sz="quarter" idx="1"/>
          </p:nvPr>
        </p:nvSpPr>
        <p:spPr/>
        <p:txBody>
          <a:bodyPr>
            <a:normAutofit/>
          </a:bodyPr>
          <a:lstStyle/>
          <a:p>
            <a:r>
              <a:rPr lang="en-US" sz="2600" b="1" dirty="0"/>
              <a:t>Section 741: Sale of PSP Interest as sale of a single asset</a:t>
            </a:r>
          </a:p>
          <a:p>
            <a:pPr lvl="1"/>
            <a:r>
              <a:rPr lang="en-US" sz="2400" dirty="0"/>
              <a:t>PSP interests are usually capital assets subject to capital gain</a:t>
            </a:r>
          </a:p>
          <a:p>
            <a:pPr lvl="2"/>
            <a:r>
              <a:rPr lang="en-US" dirty="0"/>
              <a:t>Gain equal to proceeds in excess of transferor partner’s outside basis in PSP interest</a:t>
            </a:r>
          </a:p>
          <a:p>
            <a:pPr lvl="2"/>
            <a:r>
              <a:rPr lang="en-US" dirty="0"/>
              <a:t>Gain will be long-term or short-term depending on holding period of PSP interest (there can be both long-term AND short-term if split holding period)</a:t>
            </a:r>
          </a:p>
          <a:p>
            <a:pPr marL="731520" lvl="2" indent="0">
              <a:buNone/>
            </a:pPr>
            <a:r>
              <a:rPr lang="en-US" dirty="0"/>
              <a:t/>
            </a:r>
            <a:br>
              <a:rPr lang="en-US" dirty="0"/>
            </a:br>
            <a:r>
              <a:rPr lang="en-US" dirty="0"/>
              <a:t/>
            </a:r>
            <a:br>
              <a:rPr lang="en-US" dirty="0"/>
            </a:br>
            <a:endParaRPr lang="en-US" dirty="0"/>
          </a:p>
          <a:p>
            <a:pPr lvl="2"/>
            <a:endParaRPr lang="en-US" dirty="0"/>
          </a:p>
        </p:txBody>
      </p:sp>
      <p:sp>
        <p:nvSpPr>
          <p:cNvPr id="5" name="Slide Number Placeholder 4"/>
          <p:cNvSpPr>
            <a:spLocks noGrp="1"/>
          </p:cNvSpPr>
          <p:nvPr>
            <p:ph type="sldNum" sz="quarter" idx="12"/>
          </p:nvPr>
        </p:nvSpPr>
        <p:spPr/>
        <p:txBody>
          <a:bodyPr>
            <a:normAutofit lnSpcReduction="10000"/>
          </a:bodyPr>
          <a:lstStyle/>
          <a:p>
            <a:fld id="{D49A500B-F579-4E1A-B8A3-7A4FB61FD1BE}" type="slidenum">
              <a:rPr lang="en-US" smtClean="0"/>
              <a:pPr/>
              <a:t>25</a:t>
            </a:fld>
            <a:endParaRPr lang="en-US" dirty="0"/>
          </a:p>
        </p:txBody>
      </p:sp>
    </p:spTree>
    <p:extLst>
      <p:ext uri="{BB962C8B-B14F-4D97-AF65-F5344CB8AC3E}">
        <p14:creationId xmlns:p14="http://schemas.microsoft.com/office/powerpoint/2010/main" val="216285206"/>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D96FC-460D-4D8C-A374-B615CA02087C}"/>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3B910651-A356-448D-9E11-D7F474E9F798}"/>
              </a:ext>
            </a:extLst>
          </p:cNvPr>
          <p:cNvSpPr>
            <a:spLocks noGrp="1"/>
          </p:cNvSpPr>
          <p:nvPr>
            <p:ph sz="quarter" idx="1"/>
          </p:nvPr>
        </p:nvSpPr>
        <p:spPr/>
        <p:txBody>
          <a:bodyPr>
            <a:normAutofit/>
          </a:bodyPr>
          <a:lstStyle/>
          <a:p>
            <a:r>
              <a:rPr lang="en-US" sz="2600" b="1" dirty="0"/>
              <a:t>Section 741: Sale of PSP Interest as sale of a single asset</a:t>
            </a:r>
          </a:p>
          <a:p>
            <a:pPr lvl="1"/>
            <a:r>
              <a:rPr lang="en-US" sz="2400" dirty="0"/>
              <a:t>Amount realized includes transferor partner’s share of PSP recourse and non-recourse liabilities, as does transferor partner’s outside basis in PSP interest</a:t>
            </a:r>
          </a:p>
          <a:p>
            <a:pPr lvl="2"/>
            <a:r>
              <a:rPr lang="en-US" dirty="0"/>
              <a:t>Generally means that the transfer of liabilities has no effect</a:t>
            </a:r>
          </a:p>
          <a:p>
            <a:pPr lvl="2"/>
            <a:r>
              <a:rPr lang="en-US" dirty="0"/>
              <a:t>However, if transferor partner has a negative capital account, can cause “phantom gain” </a:t>
            </a:r>
          </a:p>
          <a:p>
            <a:pPr lvl="3"/>
            <a:r>
              <a:rPr lang="en-US" sz="1800" dirty="0"/>
              <a:t>Negative capital account: a partner’s share of PSP liabilities exceeds his outside basis in PSP interest</a:t>
            </a:r>
          </a:p>
          <a:p>
            <a:pPr lvl="3"/>
            <a:r>
              <a:rPr lang="en-US" sz="1800" dirty="0"/>
              <a:t>PSP liabilities can exceed a transferee partner’s outside basis if purchase price for PSP interest is less than transferor’s capital account (Revenue Ruling 84-53, situation 4)</a:t>
            </a:r>
          </a:p>
        </p:txBody>
      </p:sp>
      <p:sp>
        <p:nvSpPr>
          <p:cNvPr id="5" name="Slide Number Placeholder 4">
            <a:extLst>
              <a:ext uri="{FF2B5EF4-FFF2-40B4-BE49-F238E27FC236}">
                <a16:creationId xmlns:a16="http://schemas.microsoft.com/office/drawing/2014/main" id="{56824318-7D6B-4895-A011-78BD06E3BB4E}"/>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26</a:t>
            </a:fld>
            <a:endParaRPr lang="en-US" dirty="0"/>
          </a:p>
        </p:txBody>
      </p:sp>
    </p:spTree>
    <p:extLst>
      <p:ext uri="{BB962C8B-B14F-4D97-AF65-F5344CB8AC3E}">
        <p14:creationId xmlns:p14="http://schemas.microsoft.com/office/powerpoint/2010/main" val="2717812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8BD99-43F4-4A76-8487-7B70F5971391}"/>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DEAEFDA2-4F1E-458A-9C26-92E414C7EF95}"/>
              </a:ext>
            </a:extLst>
          </p:cNvPr>
          <p:cNvSpPr>
            <a:spLocks noGrp="1"/>
          </p:cNvSpPr>
          <p:nvPr>
            <p:ph sz="quarter" idx="1"/>
          </p:nvPr>
        </p:nvSpPr>
        <p:spPr/>
        <p:txBody>
          <a:bodyPr/>
          <a:lstStyle/>
          <a:p>
            <a:r>
              <a:rPr lang="en-US" sz="2600" b="1" dirty="0"/>
              <a:t>Section 751(a): Sale of PSP Interest as sale of underlying PSP property: </a:t>
            </a:r>
          </a:p>
          <a:p>
            <a:pPr lvl="1"/>
            <a:r>
              <a:rPr lang="en-US" sz="2600" dirty="0"/>
              <a:t>In addition to Section 741, transferor partner must recognize </a:t>
            </a:r>
            <a:r>
              <a:rPr lang="en-US" sz="2600" i="1" dirty="0"/>
              <a:t>ordinary income </a:t>
            </a:r>
            <a:r>
              <a:rPr lang="en-US" sz="2600" dirty="0"/>
              <a:t>on his share of the PSP’s 751(a) property:</a:t>
            </a:r>
          </a:p>
          <a:p>
            <a:pPr lvl="2"/>
            <a:r>
              <a:rPr lang="en-US" sz="2700" dirty="0"/>
              <a:t>Unrealized receivables (next slide); and</a:t>
            </a:r>
          </a:p>
          <a:p>
            <a:pPr lvl="2"/>
            <a:r>
              <a:rPr lang="en-US" sz="2700" dirty="0"/>
              <a:t>Inventory items (next slide)</a:t>
            </a:r>
          </a:p>
          <a:p>
            <a:pPr lvl="1"/>
            <a:r>
              <a:rPr lang="en-US" sz="2600" dirty="0"/>
              <a:t>Amount of income/loss from 751(a) property that would have been allocated to the transferor partner if PSP had sold the 751(a) property</a:t>
            </a:r>
          </a:p>
          <a:p>
            <a:pPr lvl="3"/>
            <a:endParaRPr lang="en-US" sz="2400" dirty="0"/>
          </a:p>
        </p:txBody>
      </p:sp>
      <p:sp>
        <p:nvSpPr>
          <p:cNvPr id="5" name="Slide Number Placeholder 4">
            <a:extLst>
              <a:ext uri="{FF2B5EF4-FFF2-40B4-BE49-F238E27FC236}">
                <a16:creationId xmlns:a16="http://schemas.microsoft.com/office/drawing/2014/main" id="{3EF1A507-A047-4681-BFB5-F6F38ACDB00F}"/>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27</a:t>
            </a:fld>
            <a:endParaRPr lang="en-US" dirty="0"/>
          </a:p>
        </p:txBody>
      </p:sp>
    </p:spTree>
    <p:extLst>
      <p:ext uri="{BB962C8B-B14F-4D97-AF65-F5344CB8AC3E}">
        <p14:creationId xmlns:p14="http://schemas.microsoft.com/office/powerpoint/2010/main" val="33128893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0CD2C-C411-42FC-80AA-5412F19E5876}"/>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FA446B61-DA9E-4226-9431-E5A030682137}"/>
              </a:ext>
            </a:extLst>
          </p:cNvPr>
          <p:cNvSpPr>
            <a:spLocks noGrp="1"/>
          </p:cNvSpPr>
          <p:nvPr>
            <p:ph sz="quarter" idx="1"/>
          </p:nvPr>
        </p:nvSpPr>
        <p:spPr/>
        <p:txBody>
          <a:bodyPr/>
          <a:lstStyle/>
          <a:p>
            <a:pPr marL="239316" lvl="1" indent="-239316">
              <a:spcBef>
                <a:spcPts val="525"/>
              </a:spcBef>
              <a:buClr>
                <a:schemeClr val="accent2"/>
              </a:buClr>
              <a:buSzPct val="60000"/>
              <a:buFont typeface="Wingdings" pitchFamily="2" charset="2"/>
              <a:buChar char=""/>
            </a:pPr>
            <a:r>
              <a:rPr lang="en-US" sz="2600" b="1" dirty="0"/>
              <a:t>Section 751(a) Property</a:t>
            </a:r>
            <a:r>
              <a:rPr lang="en-US" sz="2600" b="1" dirty="0" smtClean="0"/>
              <a:t>:</a:t>
            </a:r>
            <a:br>
              <a:rPr lang="en-US" sz="2600" b="1" dirty="0" smtClean="0"/>
            </a:br>
            <a:r>
              <a:rPr lang="en-US" sz="2400" dirty="0" smtClean="0"/>
              <a:t>(</a:t>
            </a:r>
            <a:r>
              <a:rPr lang="en-US" sz="2400" dirty="0"/>
              <a:t>1) Unrealized receivables (Section 751(c)):</a:t>
            </a:r>
          </a:p>
          <a:p>
            <a:pPr lvl="1"/>
            <a:r>
              <a:rPr lang="en-US" sz="2400" dirty="0"/>
              <a:t>If not already included in income under PSP’s method of accounting: rights to payment for goods delivered or to be delivered or services rendered or to be rendered – if proceeds would be treated as amounts received from sale or exchange of non-capital asset (Section 751(c)(1), (2))</a:t>
            </a:r>
          </a:p>
          <a:p>
            <a:pPr lvl="1"/>
            <a:r>
              <a:rPr lang="en-US" sz="2400" dirty="0"/>
              <a:t>Includes Section 1245 depreciation recapture </a:t>
            </a:r>
          </a:p>
          <a:p>
            <a:endParaRPr lang="en-US" dirty="0"/>
          </a:p>
        </p:txBody>
      </p:sp>
      <p:sp>
        <p:nvSpPr>
          <p:cNvPr id="5" name="Slide Number Placeholder 4">
            <a:extLst>
              <a:ext uri="{FF2B5EF4-FFF2-40B4-BE49-F238E27FC236}">
                <a16:creationId xmlns:a16="http://schemas.microsoft.com/office/drawing/2014/main" id="{07448D6A-2BC8-4FD7-8662-410AFF14446C}"/>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28</a:t>
            </a:fld>
            <a:endParaRPr lang="en-US" dirty="0"/>
          </a:p>
        </p:txBody>
      </p:sp>
    </p:spTree>
    <p:extLst>
      <p:ext uri="{BB962C8B-B14F-4D97-AF65-F5344CB8AC3E}">
        <p14:creationId xmlns:p14="http://schemas.microsoft.com/office/powerpoint/2010/main" val="122385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E7301-B197-4241-BAC6-6B9822787927}"/>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D37A527A-6877-4DD6-8A2A-EB5238BB8DB2}"/>
              </a:ext>
            </a:extLst>
          </p:cNvPr>
          <p:cNvSpPr>
            <a:spLocks noGrp="1"/>
          </p:cNvSpPr>
          <p:nvPr>
            <p:ph sz="quarter" idx="1"/>
          </p:nvPr>
        </p:nvSpPr>
        <p:spPr/>
        <p:txBody>
          <a:bodyPr>
            <a:normAutofit fontScale="92500"/>
          </a:bodyPr>
          <a:lstStyle/>
          <a:p>
            <a:pPr marL="239316" lvl="1" indent="-239316">
              <a:spcBef>
                <a:spcPts val="525"/>
              </a:spcBef>
              <a:buClr>
                <a:schemeClr val="accent2"/>
              </a:buClr>
              <a:buSzPct val="60000"/>
              <a:buFont typeface="Wingdings" pitchFamily="2" charset="2"/>
              <a:buChar char=""/>
            </a:pPr>
            <a:r>
              <a:rPr lang="en-US" sz="2600" b="1" dirty="0"/>
              <a:t>Section 751(a) Property:</a:t>
            </a:r>
          </a:p>
          <a:p>
            <a:pPr marL="285036" indent="0">
              <a:buNone/>
            </a:pPr>
            <a:r>
              <a:rPr lang="en-US" sz="2800" dirty="0" smtClean="0"/>
              <a:t>(</a:t>
            </a:r>
            <a:r>
              <a:rPr lang="en-US" sz="2800" dirty="0"/>
              <a:t>2) Inventory items (Section 751(d))</a:t>
            </a:r>
          </a:p>
          <a:p>
            <a:pPr lvl="1"/>
            <a:r>
              <a:rPr lang="en-US" sz="2600" dirty="0"/>
              <a:t>Includes Section 1221(a)(1) inventory and dealer property (Section 751(d)(1))</a:t>
            </a:r>
          </a:p>
          <a:p>
            <a:pPr lvl="1"/>
            <a:r>
              <a:rPr lang="en-US" sz="2600" i="1" u="sng" dirty="0"/>
              <a:t>Also</a:t>
            </a:r>
            <a:r>
              <a:rPr lang="en-US" sz="2600" dirty="0"/>
              <a:t> includes any PSP property that would be considered non-capital property or non-Section 1231 property upon a sale or exchange of the property (Section 751(d)(2))</a:t>
            </a:r>
          </a:p>
          <a:p>
            <a:pPr lvl="1"/>
            <a:r>
              <a:rPr lang="en-US" sz="2600" i="1" u="sng" dirty="0"/>
              <a:t>Also</a:t>
            </a:r>
            <a:r>
              <a:rPr lang="en-US" sz="2600" dirty="0"/>
              <a:t> includes any other property held by the PSP, which, if held by the transferor or </a:t>
            </a:r>
            <a:r>
              <a:rPr lang="en-US" sz="2600" dirty="0" err="1"/>
              <a:t>distributee</a:t>
            </a:r>
            <a:r>
              <a:rPr lang="en-US" sz="2600" dirty="0"/>
              <a:t> partner, would be considered property of the type described in Sections 751(d)(1) and (2)</a:t>
            </a:r>
          </a:p>
          <a:p>
            <a:pPr lvl="3"/>
            <a:endParaRPr lang="en-US" sz="2400" dirty="0"/>
          </a:p>
          <a:p>
            <a:endParaRPr lang="en-US" dirty="0"/>
          </a:p>
        </p:txBody>
      </p:sp>
      <p:sp>
        <p:nvSpPr>
          <p:cNvPr id="5" name="Slide Number Placeholder 4">
            <a:extLst>
              <a:ext uri="{FF2B5EF4-FFF2-40B4-BE49-F238E27FC236}">
                <a16:creationId xmlns:a16="http://schemas.microsoft.com/office/drawing/2014/main" id="{C659D27D-00A7-4947-8DF9-E2953AEA81F8}"/>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29</a:t>
            </a:fld>
            <a:endParaRPr lang="en-US" dirty="0"/>
          </a:p>
        </p:txBody>
      </p:sp>
    </p:spTree>
    <p:extLst>
      <p:ext uri="{BB962C8B-B14F-4D97-AF65-F5344CB8AC3E}">
        <p14:creationId xmlns:p14="http://schemas.microsoft.com/office/powerpoint/2010/main" val="1003902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r>
            <a:br>
              <a:rPr lang="en-US" dirty="0"/>
            </a:br>
            <a:r>
              <a:rPr lang="en-US" dirty="0"/>
              <a:t/>
            </a:r>
            <a:br>
              <a:rPr lang="en-US" dirty="0"/>
            </a:br>
            <a:r>
              <a:rPr lang="en-US" dirty="0" smtClean="0"/>
              <a:t>top 15 federal tax developments of 2019</a:t>
            </a:r>
            <a:endParaRPr lang="en-US" dirty="0"/>
          </a:p>
        </p:txBody>
      </p:sp>
      <p:sp>
        <p:nvSpPr>
          <p:cNvPr id="3" name="Subtitle 2"/>
          <p:cNvSpPr>
            <a:spLocks noGrp="1"/>
          </p:cNvSpPr>
          <p:nvPr>
            <p:ph type="subTitle" idx="1"/>
          </p:nvPr>
        </p:nvSpPr>
        <p:spPr/>
        <p:txBody>
          <a:bodyPr>
            <a:normAutofit/>
          </a:bodyPr>
          <a:lstStyle/>
          <a:p>
            <a:r>
              <a:rPr lang="en-US" dirty="0" smtClean="0"/>
              <a:t>David S. De Jong, LL.M., CPA</a:t>
            </a:r>
            <a:r>
              <a:rPr lang="en-US" dirty="0"/>
              <a:t/>
            </a:r>
            <a:br>
              <a:rPr lang="en-US" dirty="0"/>
            </a:br>
            <a:endParaRPr lang="en-US" dirty="0"/>
          </a:p>
        </p:txBody>
      </p:sp>
      <p:sp>
        <p:nvSpPr>
          <p:cNvPr id="5" name="Slide Number Placeholder 4"/>
          <p:cNvSpPr>
            <a:spLocks noGrp="1"/>
          </p:cNvSpPr>
          <p:nvPr>
            <p:ph type="sldNum" sz="quarter" idx="12"/>
          </p:nvPr>
        </p:nvSpPr>
        <p:spPr/>
        <p:txBody>
          <a:bodyPr/>
          <a:lstStyle/>
          <a:p>
            <a:pPr>
              <a:defRPr/>
            </a:pPr>
            <a:fld id="{7F70311F-E58B-4D11-9272-721EB0A9D683}" type="slidenum">
              <a:rPr lang="en-US" smtClean="0"/>
              <a:pPr>
                <a:defRPr/>
              </a:pPr>
              <a:t>3</a:t>
            </a:fld>
            <a:endParaRPr lang="en-US" dirty="0"/>
          </a:p>
        </p:txBody>
      </p:sp>
    </p:spTree>
    <p:extLst>
      <p:ext uri="{BB962C8B-B14F-4D97-AF65-F5344CB8AC3E}">
        <p14:creationId xmlns:p14="http://schemas.microsoft.com/office/powerpoint/2010/main" val="2401576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AA84B-22F0-4C3E-AB08-51EBC4F50A42}"/>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F6C176D2-149E-4384-9372-EB1AA5671AC8}"/>
              </a:ext>
            </a:extLst>
          </p:cNvPr>
          <p:cNvSpPr>
            <a:spLocks noGrp="1"/>
          </p:cNvSpPr>
          <p:nvPr>
            <p:ph sz="quarter" idx="1"/>
          </p:nvPr>
        </p:nvSpPr>
        <p:spPr>
          <a:xfrm>
            <a:off x="612648" y="1600199"/>
            <a:ext cx="8153400" cy="4970929"/>
          </a:xfrm>
        </p:spPr>
        <p:txBody>
          <a:bodyPr>
            <a:normAutofit/>
          </a:bodyPr>
          <a:lstStyle/>
          <a:p>
            <a:r>
              <a:rPr lang="en-US" sz="2600" b="1" dirty="0"/>
              <a:t>Section 1061 – Added by 2017 TCJA:</a:t>
            </a:r>
          </a:p>
          <a:p>
            <a:pPr lvl="1"/>
            <a:r>
              <a:rPr lang="en-US" sz="2400" dirty="0"/>
              <a:t>For sales or exchanges occurring on or after November 27, 2017, 3-year holding period requirement for applicable PSP interests in order to qualify for long-term capital gain treatment </a:t>
            </a:r>
          </a:p>
          <a:p>
            <a:pPr lvl="1"/>
            <a:r>
              <a:rPr lang="en-US" sz="2400" dirty="0"/>
              <a:t>An “Applicable PSP Interest” (a/k/a carried interest) is a PSP interest transferred to a partner in connection with the performance of substantial services by the partner or a related party to an applicable trade or business</a:t>
            </a:r>
          </a:p>
          <a:p>
            <a:pPr lvl="2"/>
            <a:r>
              <a:rPr lang="en-US" dirty="0"/>
              <a:t>“Applicable Trade or Business”: Raising or returning capital, and either (a) investing in or disposing of “specified assets” (e.g., securities, commodities, real estate held for rent or investment, options or derivative contracts); or (b) developing specified assets</a:t>
            </a:r>
          </a:p>
        </p:txBody>
      </p:sp>
      <p:sp>
        <p:nvSpPr>
          <p:cNvPr id="5" name="Slide Number Placeholder 4">
            <a:extLst>
              <a:ext uri="{FF2B5EF4-FFF2-40B4-BE49-F238E27FC236}">
                <a16:creationId xmlns:a16="http://schemas.microsoft.com/office/drawing/2014/main" id="{ED07C374-C3EC-4520-ADE3-93BDF59EF397}"/>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30</a:t>
            </a:fld>
            <a:endParaRPr lang="en-US" dirty="0"/>
          </a:p>
        </p:txBody>
      </p:sp>
    </p:spTree>
    <p:extLst>
      <p:ext uri="{BB962C8B-B14F-4D97-AF65-F5344CB8AC3E}">
        <p14:creationId xmlns:p14="http://schemas.microsoft.com/office/powerpoint/2010/main" val="1090200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BA557-C212-4F58-9783-0DCF979D3FB4}"/>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209F93B1-B880-41A9-8F2D-ACDBD8490A9F}"/>
              </a:ext>
            </a:extLst>
          </p:cNvPr>
          <p:cNvSpPr>
            <a:spLocks noGrp="1"/>
          </p:cNvSpPr>
          <p:nvPr>
            <p:ph sz="quarter" idx="1"/>
          </p:nvPr>
        </p:nvSpPr>
        <p:spPr/>
        <p:txBody>
          <a:bodyPr/>
          <a:lstStyle/>
          <a:p>
            <a:r>
              <a:rPr lang="en-US" sz="2600" b="1" dirty="0"/>
              <a:t>Interaction of Sections 741 &amp; 751: 3-Step Process</a:t>
            </a:r>
            <a:r>
              <a:rPr lang="en-US" sz="2600" b="1" dirty="0" smtClean="0"/>
              <a:t>:</a:t>
            </a:r>
            <a:endParaRPr lang="en-US" sz="2600" b="1" dirty="0"/>
          </a:p>
          <a:p>
            <a:pPr lvl="1"/>
            <a:r>
              <a:rPr lang="en-US" sz="2400" u="sng" dirty="0"/>
              <a:t>Step 1</a:t>
            </a:r>
            <a:r>
              <a:rPr lang="en-US" sz="2400" dirty="0"/>
              <a:t>: Compute transferor partner’s amount realized on the sale of PSP interest (Section 1001)</a:t>
            </a:r>
          </a:p>
          <a:p>
            <a:pPr lvl="2"/>
            <a:r>
              <a:rPr lang="en-US" sz="2400" dirty="0"/>
              <a:t>Includes relief of transferor partner’s share of PSP liabilities (Section 752(d))</a:t>
            </a:r>
          </a:p>
          <a:p>
            <a:pPr lvl="1"/>
            <a:r>
              <a:rPr lang="en-US" sz="2400" u="sng" dirty="0"/>
              <a:t>Step 2</a:t>
            </a:r>
            <a:r>
              <a:rPr lang="en-US" sz="2400" dirty="0"/>
              <a:t>: Compute transferor partner’s Section 751(a) ordinary income (includes transferor partner’s Section 704(c) gain)</a:t>
            </a:r>
          </a:p>
          <a:p>
            <a:endParaRPr lang="en-US" dirty="0"/>
          </a:p>
        </p:txBody>
      </p:sp>
      <p:sp>
        <p:nvSpPr>
          <p:cNvPr id="5" name="Slide Number Placeholder 4">
            <a:extLst>
              <a:ext uri="{FF2B5EF4-FFF2-40B4-BE49-F238E27FC236}">
                <a16:creationId xmlns:a16="http://schemas.microsoft.com/office/drawing/2014/main" id="{605443A5-8AAD-47FE-A423-FE1F5914A41E}"/>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31</a:t>
            </a:fld>
            <a:endParaRPr lang="en-US" dirty="0"/>
          </a:p>
        </p:txBody>
      </p:sp>
    </p:spTree>
    <p:extLst>
      <p:ext uri="{BB962C8B-B14F-4D97-AF65-F5344CB8AC3E}">
        <p14:creationId xmlns:p14="http://schemas.microsoft.com/office/powerpoint/2010/main" val="3443229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214C-69BC-4EEB-A8B2-B4CAA67DA1B9}"/>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95273BB1-372F-483E-BBC5-036E94BB27D4}"/>
              </a:ext>
            </a:extLst>
          </p:cNvPr>
          <p:cNvSpPr>
            <a:spLocks noGrp="1"/>
          </p:cNvSpPr>
          <p:nvPr>
            <p:ph sz="quarter" idx="1"/>
          </p:nvPr>
        </p:nvSpPr>
        <p:spPr/>
        <p:txBody>
          <a:bodyPr/>
          <a:lstStyle/>
          <a:p>
            <a:r>
              <a:rPr lang="en-US" sz="2600" b="1" dirty="0"/>
              <a:t>Interaction of Sections 741 &amp; 751: 3 - Step Process</a:t>
            </a:r>
            <a:r>
              <a:rPr lang="en-US" sz="2600" b="1" dirty="0" smtClean="0"/>
              <a:t>:</a:t>
            </a:r>
            <a:endParaRPr lang="en-US" u="sng" dirty="0"/>
          </a:p>
          <a:p>
            <a:pPr lvl="1"/>
            <a:r>
              <a:rPr lang="en-US" sz="2400" u="sng" dirty="0"/>
              <a:t>Step 3</a:t>
            </a:r>
            <a:r>
              <a:rPr lang="en-US" sz="2400" dirty="0"/>
              <a:t>: Subtract Section 751(a) ordinary gain from amount realized to determine capital gain component </a:t>
            </a:r>
          </a:p>
          <a:p>
            <a:pPr lvl="2"/>
            <a:r>
              <a:rPr lang="en-US" sz="2400" dirty="0"/>
              <a:t>Determine long-term or short-term </a:t>
            </a:r>
          </a:p>
          <a:p>
            <a:endParaRPr lang="en-US" dirty="0"/>
          </a:p>
        </p:txBody>
      </p:sp>
      <p:sp>
        <p:nvSpPr>
          <p:cNvPr id="5" name="Slide Number Placeholder 4">
            <a:extLst>
              <a:ext uri="{FF2B5EF4-FFF2-40B4-BE49-F238E27FC236}">
                <a16:creationId xmlns:a16="http://schemas.microsoft.com/office/drawing/2014/main" id="{A67F06F7-3A7D-4F43-9A08-0BD0940CFE5E}"/>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32</a:t>
            </a:fld>
            <a:endParaRPr lang="en-US" dirty="0"/>
          </a:p>
        </p:txBody>
      </p:sp>
    </p:spTree>
    <p:extLst>
      <p:ext uri="{BB962C8B-B14F-4D97-AF65-F5344CB8AC3E}">
        <p14:creationId xmlns:p14="http://schemas.microsoft.com/office/powerpoint/2010/main" val="180389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E47FD-25DD-4322-AE57-EF750EC8A788}"/>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1095A4E0-F09B-4918-BE84-45B0F781086F}"/>
              </a:ext>
            </a:extLst>
          </p:cNvPr>
          <p:cNvSpPr>
            <a:spLocks noGrp="1"/>
          </p:cNvSpPr>
          <p:nvPr>
            <p:ph sz="quarter" idx="1"/>
          </p:nvPr>
        </p:nvSpPr>
        <p:spPr/>
        <p:txBody>
          <a:bodyPr/>
          <a:lstStyle/>
          <a:p>
            <a:pPr marL="239316" lvl="1" indent="-239316">
              <a:spcBef>
                <a:spcPts val="525"/>
              </a:spcBef>
              <a:buClr>
                <a:schemeClr val="accent2"/>
              </a:buClr>
              <a:buSzPct val="60000"/>
              <a:buFont typeface="Wingdings" pitchFamily="2" charset="2"/>
              <a:buChar char=""/>
            </a:pPr>
            <a:r>
              <a:rPr lang="en-US" sz="2600" b="1" dirty="0"/>
              <a:t>Capital Gain Look-Through Rules (Treas. Reg. 1.1(h)-1(b))</a:t>
            </a:r>
          </a:p>
          <a:p>
            <a:pPr lvl="1"/>
            <a:r>
              <a:rPr lang="en-US" sz="2400" dirty="0"/>
              <a:t>Section 741 long-term capital gain – the following must be determined first, and the remaining amount is taxed as regular long-term capital gain</a:t>
            </a:r>
          </a:p>
          <a:p>
            <a:pPr lvl="2"/>
            <a:r>
              <a:rPr lang="en-US" dirty="0"/>
              <a:t>Collectibles – 28%</a:t>
            </a:r>
          </a:p>
          <a:p>
            <a:pPr lvl="2"/>
            <a:r>
              <a:rPr lang="en-US" dirty="0"/>
              <a:t>Unrecaptured 1250 gain – 25%</a:t>
            </a:r>
          </a:p>
          <a:p>
            <a:endParaRPr lang="en-US" dirty="0"/>
          </a:p>
        </p:txBody>
      </p:sp>
      <p:sp>
        <p:nvSpPr>
          <p:cNvPr id="5" name="Slide Number Placeholder 4">
            <a:extLst>
              <a:ext uri="{FF2B5EF4-FFF2-40B4-BE49-F238E27FC236}">
                <a16:creationId xmlns:a16="http://schemas.microsoft.com/office/drawing/2014/main" id="{41B7E4C0-65E4-489E-BBE4-6F789698AE15}"/>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33</a:t>
            </a:fld>
            <a:endParaRPr lang="en-US" dirty="0"/>
          </a:p>
        </p:txBody>
      </p:sp>
    </p:spTree>
    <p:extLst>
      <p:ext uri="{BB962C8B-B14F-4D97-AF65-F5344CB8AC3E}">
        <p14:creationId xmlns:p14="http://schemas.microsoft.com/office/powerpoint/2010/main" val="1992355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07BBE-1039-48F7-9002-C7D9C2F20348}"/>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838E64EA-3587-4FAF-B6F2-8B68E858E991}"/>
              </a:ext>
            </a:extLst>
          </p:cNvPr>
          <p:cNvSpPr>
            <a:spLocks noGrp="1"/>
          </p:cNvSpPr>
          <p:nvPr>
            <p:ph sz="quarter" idx="1"/>
          </p:nvPr>
        </p:nvSpPr>
        <p:spPr/>
        <p:txBody>
          <a:bodyPr/>
          <a:lstStyle/>
          <a:p>
            <a:r>
              <a:rPr lang="en-US" sz="2600" b="1" dirty="0"/>
              <a:t>Form 8308 - Report of a Sale or Exchange of Certain Partnership Interests:</a:t>
            </a:r>
          </a:p>
          <a:p>
            <a:pPr lvl="1"/>
            <a:r>
              <a:rPr lang="en-US" dirty="0"/>
              <a:t>Filed by PSP to report sale or exchange of all or part of a PSP interest in which there is Section 751(a) income</a:t>
            </a:r>
          </a:p>
          <a:p>
            <a:pPr lvl="1"/>
            <a:r>
              <a:rPr lang="en-US" dirty="0"/>
              <a:t>Treas. Reg. 1.6050K-1</a:t>
            </a:r>
          </a:p>
        </p:txBody>
      </p:sp>
      <p:sp>
        <p:nvSpPr>
          <p:cNvPr id="5" name="Slide Number Placeholder 4">
            <a:extLst>
              <a:ext uri="{FF2B5EF4-FFF2-40B4-BE49-F238E27FC236}">
                <a16:creationId xmlns:a16="http://schemas.microsoft.com/office/drawing/2014/main" id="{A3ED0A55-9AD6-4EE6-9AE5-CD8808BB2163}"/>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34</a:t>
            </a:fld>
            <a:endParaRPr lang="en-US" dirty="0"/>
          </a:p>
        </p:txBody>
      </p:sp>
    </p:spTree>
    <p:extLst>
      <p:ext uri="{BB962C8B-B14F-4D97-AF65-F5344CB8AC3E}">
        <p14:creationId xmlns:p14="http://schemas.microsoft.com/office/powerpoint/2010/main" val="2366860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18A-0769-4FDB-BA7D-6483ECF2A952}"/>
              </a:ext>
            </a:extLst>
          </p:cNvPr>
          <p:cNvSpPr>
            <a:spLocks noGrp="1"/>
          </p:cNvSpPr>
          <p:nvPr>
            <p:ph type="title"/>
          </p:nvPr>
        </p:nvSpPr>
        <p:spPr/>
        <p:txBody>
          <a:bodyPr/>
          <a:lstStyle/>
          <a:p>
            <a:r>
              <a:rPr lang="en-US" sz="2800" dirty="0"/>
              <a:t>Consequences to Transferor Partner – Cross-Purchase - Treas. Reg. 1.751-1(g) </a:t>
            </a:r>
            <a:r>
              <a:rPr lang="en-US" sz="2000" dirty="0"/>
              <a:t>Example 1</a:t>
            </a:r>
          </a:p>
        </p:txBody>
      </p:sp>
      <p:graphicFrame>
        <p:nvGraphicFramePr>
          <p:cNvPr id="13" name="Content Placeholder 12">
            <a:extLst>
              <a:ext uri="{FF2B5EF4-FFF2-40B4-BE49-F238E27FC236}">
                <a16:creationId xmlns:a16="http://schemas.microsoft.com/office/drawing/2014/main" id="{5BB59B33-F4AB-43C3-8D1E-927F6ECD22FA}"/>
              </a:ext>
            </a:extLst>
          </p:cNvPr>
          <p:cNvGraphicFramePr>
            <a:graphicFrameLocks noGrp="1"/>
          </p:cNvGraphicFramePr>
          <p:nvPr>
            <p:ph sz="quarter" idx="1"/>
            <p:extLst>
              <p:ext uri="{D42A27DB-BD31-4B8C-83A1-F6EECF244321}">
                <p14:modId xmlns:p14="http://schemas.microsoft.com/office/powerpoint/2010/main" val="22476997"/>
              </p:ext>
            </p:extLst>
          </p:nvPr>
        </p:nvGraphicFramePr>
        <p:xfrm>
          <a:off x="612339" y="3082158"/>
          <a:ext cx="8153709" cy="2677732"/>
        </p:xfrm>
        <a:graphic>
          <a:graphicData uri="http://schemas.openxmlformats.org/drawingml/2006/table">
            <a:tbl>
              <a:tblPr firstRow="1" firstCol="1" bandRow="1">
                <a:tableStyleId>{5C22544A-7EE6-4342-B048-85BDC9FD1C3A}</a:tableStyleId>
              </a:tblPr>
              <a:tblGrid>
                <a:gridCol w="1252665">
                  <a:extLst>
                    <a:ext uri="{9D8B030D-6E8A-4147-A177-3AD203B41FA5}">
                      <a16:colId xmlns:a16="http://schemas.microsoft.com/office/drawing/2014/main" val="4033409022"/>
                    </a:ext>
                  </a:extLst>
                </a:gridCol>
                <a:gridCol w="1093235">
                  <a:extLst>
                    <a:ext uri="{9D8B030D-6E8A-4147-A177-3AD203B41FA5}">
                      <a16:colId xmlns:a16="http://schemas.microsoft.com/office/drawing/2014/main" val="1665261157"/>
                    </a:ext>
                  </a:extLst>
                </a:gridCol>
                <a:gridCol w="1252665">
                  <a:extLst>
                    <a:ext uri="{9D8B030D-6E8A-4147-A177-3AD203B41FA5}">
                      <a16:colId xmlns:a16="http://schemas.microsoft.com/office/drawing/2014/main" val="71299587"/>
                    </a:ext>
                  </a:extLst>
                </a:gridCol>
                <a:gridCol w="1093235">
                  <a:extLst>
                    <a:ext uri="{9D8B030D-6E8A-4147-A177-3AD203B41FA5}">
                      <a16:colId xmlns:a16="http://schemas.microsoft.com/office/drawing/2014/main" val="2750996677"/>
                    </a:ext>
                  </a:extLst>
                </a:gridCol>
                <a:gridCol w="1093235">
                  <a:extLst>
                    <a:ext uri="{9D8B030D-6E8A-4147-A177-3AD203B41FA5}">
                      <a16:colId xmlns:a16="http://schemas.microsoft.com/office/drawing/2014/main" val="3165827205"/>
                    </a:ext>
                  </a:extLst>
                </a:gridCol>
                <a:gridCol w="1093235">
                  <a:extLst>
                    <a:ext uri="{9D8B030D-6E8A-4147-A177-3AD203B41FA5}">
                      <a16:colId xmlns:a16="http://schemas.microsoft.com/office/drawing/2014/main" val="3099133898"/>
                    </a:ext>
                  </a:extLst>
                </a:gridCol>
                <a:gridCol w="1275439">
                  <a:extLst>
                    <a:ext uri="{9D8B030D-6E8A-4147-A177-3AD203B41FA5}">
                      <a16:colId xmlns:a16="http://schemas.microsoft.com/office/drawing/2014/main" val="472501361"/>
                    </a:ext>
                  </a:extLst>
                </a:gridCol>
              </a:tblGrid>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Tax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Book/FMV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Tax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Book/FMV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336301008"/>
                  </a:ext>
                </a:extLst>
              </a:tr>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Liability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algn="ctr"/>
                      <a:r>
                        <a:rPr lang="en-US" sz="1400" dirty="0">
                          <a:effectLst/>
                          <a:latin typeface="Calibri" panose="020F0502020204030204" pitchFamily="34" charset="0"/>
                          <a:cs typeface="Times New Roman" panose="02020603050405020304" pitchFamily="18" charset="0"/>
                        </a:rPr>
                        <a:t>$2,000</a:t>
                      </a:r>
                    </a:p>
                  </a:txBody>
                  <a:tcPr marL="72119" marR="72119" marT="0" marB="0"/>
                </a:tc>
                <a:tc>
                  <a:txBody>
                    <a:bodyPr/>
                    <a:lstStyle/>
                    <a:p>
                      <a:pPr marL="0" marR="0" algn="ctr">
                        <a:lnSpc>
                          <a:spcPct val="107000"/>
                        </a:lnSpc>
                        <a:spcBef>
                          <a:spcPts val="0"/>
                        </a:spcBef>
                        <a:spcAft>
                          <a:spcPts val="800"/>
                        </a:spcAft>
                      </a:pPr>
                      <a:r>
                        <a:rPr lang="en-US" sz="1400" dirty="0">
                          <a:effectLst/>
                        </a:rPr>
                        <a:t>$2,000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2297938993"/>
                  </a:ext>
                </a:extLst>
              </a:tr>
              <a:tr h="297508">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Capital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85102788"/>
                  </a:ext>
                </a:extLst>
              </a:tr>
              <a:tr h="297508">
                <a:tc>
                  <a:txBody>
                    <a:bodyPr/>
                    <a:lstStyle/>
                    <a:p>
                      <a:pPr marL="0" marR="0">
                        <a:lnSpc>
                          <a:spcPct val="107000"/>
                        </a:lnSpc>
                        <a:spcBef>
                          <a:spcPts val="0"/>
                        </a:spcBef>
                        <a:spcAft>
                          <a:spcPts val="800"/>
                        </a:spcAft>
                      </a:pPr>
                      <a:r>
                        <a:rPr lang="en-US" sz="1400" dirty="0">
                          <a:effectLst/>
                        </a:rPr>
                        <a:t>Loans Receivable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a:effectLst/>
                        </a:rPr>
                        <a: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638892036"/>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Unrealized Receivables</a:t>
                      </a:r>
                    </a:p>
                  </a:txBody>
                  <a:tcPr marL="72119" marR="72119" marT="0" marB="0"/>
                </a:tc>
                <a:tc>
                  <a:txBody>
                    <a:bodyPr/>
                    <a:lstStyle/>
                    <a:p>
                      <a:pPr marL="0" marR="0" algn="ct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72119" marR="72119" marT="0" marB="0"/>
                </a:tc>
                <a:tc>
                  <a:txBody>
                    <a:bodyPr/>
                    <a:lstStyle/>
                    <a:p>
                      <a:pPr marL="0" marR="0" algn="ctr">
                        <a:lnSpc>
                          <a:spcPct val="107000"/>
                        </a:lnSpc>
                        <a:spcBef>
                          <a:spcPts val="0"/>
                        </a:spcBef>
                        <a:spcAft>
                          <a:spcPts val="800"/>
                        </a:spcAft>
                      </a:pPr>
                      <a:r>
                        <a:rPr lang="en-US" sz="1400" dirty="0">
                          <a:effectLst/>
                        </a:rPr>
                        <a:t>$14,000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304396230"/>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Capital Assets</a:t>
                      </a:r>
                    </a:p>
                  </a:txBody>
                  <a:tcPr marL="72119" marR="72119" marT="0" marB="0"/>
                </a:tc>
                <a:tc>
                  <a:txBody>
                    <a:bodyPr/>
                    <a:lstStyle/>
                    <a:p>
                      <a:pPr marL="0" marR="0" algn="ctr">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$7,000</a:t>
                      </a:r>
                    </a:p>
                  </a:txBody>
                  <a:tcPr marL="72119" marR="72119" marT="0" marB="0"/>
                </a:tc>
                <a:tc>
                  <a:txBody>
                    <a:bodyPr/>
                    <a:lstStyle/>
                    <a:p>
                      <a:pPr marL="0" marR="0" algn="ctr">
                        <a:lnSpc>
                          <a:spcPct val="107000"/>
                        </a:lnSpc>
                        <a:spcBef>
                          <a:spcPts val="0"/>
                        </a:spcBef>
                        <a:spcAft>
                          <a:spcPts val="800"/>
                        </a:spcAft>
                      </a:pPr>
                      <a:r>
                        <a:rPr lang="en-US" sz="1400" dirty="0">
                          <a:effectLst/>
                        </a:rPr>
                        <a:t>$5,000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94116873"/>
                  </a:ext>
                </a:extLst>
              </a:tr>
              <a:tr h="297508">
                <a:tc>
                  <a:txBody>
                    <a:bodyPr/>
                    <a:lstStyle/>
                    <a:p>
                      <a:r>
                        <a:rPr lang="en-US" sz="1400" dirty="0">
                          <a:effectLst/>
                          <a:latin typeface="Franklin Gothic Book" panose="020B0503020102020204" pitchFamily="34" charset="0"/>
                          <a:cs typeface="Times New Roman" panose="02020603050405020304" pitchFamily="18" charset="0"/>
                        </a:rPr>
                        <a:t>Cash</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259316598"/>
                  </a:ext>
                </a:extLst>
              </a:tr>
              <a:tr h="297508">
                <a:tc>
                  <a:txBody>
                    <a:bodyPr/>
                    <a:lstStyle/>
                    <a:p>
                      <a:pPr marL="0" marR="0">
                        <a:lnSpc>
                          <a:spcPct val="107000"/>
                        </a:lnSpc>
                        <a:spcBef>
                          <a:spcPts val="0"/>
                        </a:spcBef>
                        <a:spcAft>
                          <a:spcPts val="800"/>
                        </a:spcAft>
                      </a:pPr>
                      <a:r>
                        <a:rPr lang="en-US" sz="14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983160645"/>
                  </a:ext>
                </a:extLst>
              </a:tr>
            </a:tbl>
          </a:graphicData>
        </a:graphic>
      </p:graphicFrame>
      <p:sp>
        <p:nvSpPr>
          <p:cNvPr id="5" name="Slide Number Placeholder 4">
            <a:extLst>
              <a:ext uri="{FF2B5EF4-FFF2-40B4-BE49-F238E27FC236}">
                <a16:creationId xmlns:a16="http://schemas.microsoft.com/office/drawing/2014/main" id="{370CA39C-92C8-4C50-9BE0-65C8C71398F0}"/>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35</a:t>
            </a:fld>
            <a:endParaRPr lang="en-US" dirty="0"/>
          </a:p>
        </p:txBody>
      </p:sp>
      <p:sp>
        <p:nvSpPr>
          <p:cNvPr id="14" name="TextBox 13">
            <a:extLst>
              <a:ext uri="{FF2B5EF4-FFF2-40B4-BE49-F238E27FC236}">
                <a16:creationId xmlns:a16="http://schemas.microsoft.com/office/drawing/2014/main" id="{B3FA49FA-546F-4009-B36F-355A6A121181}"/>
              </a:ext>
            </a:extLst>
          </p:cNvPr>
          <p:cNvSpPr txBox="1"/>
          <p:nvPr/>
        </p:nvSpPr>
        <p:spPr>
          <a:xfrm>
            <a:off x="612339" y="1828227"/>
            <a:ext cx="7620000" cy="1107996"/>
          </a:xfrm>
          <a:prstGeom prst="rect">
            <a:avLst/>
          </a:prstGeom>
          <a:noFill/>
        </p:spPr>
        <p:txBody>
          <a:bodyPr wrap="square" rtlCol="0">
            <a:spAutoFit/>
          </a:bodyPr>
          <a:lstStyle/>
          <a:p>
            <a:r>
              <a:rPr lang="en-US" sz="2200" dirty="0"/>
              <a:t>PSP AB</a:t>
            </a:r>
          </a:p>
          <a:p>
            <a:r>
              <a:rPr lang="en-US" sz="2200" dirty="0"/>
              <a:t>Partners: A and B</a:t>
            </a:r>
          </a:p>
          <a:p>
            <a:r>
              <a:rPr lang="en-US" sz="2200" dirty="0"/>
              <a:t>B sells 100% of B’s PSP interest to T for $15,000</a:t>
            </a:r>
          </a:p>
        </p:txBody>
      </p:sp>
    </p:spTree>
    <p:extLst>
      <p:ext uri="{BB962C8B-B14F-4D97-AF65-F5344CB8AC3E}">
        <p14:creationId xmlns:p14="http://schemas.microsoft.com/office/powerpoint/2010/main" val="4182441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18A-0769-4FDB-BA7D-6483ECF2A952}"/>
              </a:ext>
            </a:extLst>
          </p:cNvPr>
          <p:cNvSpPr>
            <a:spLocks noGrp="1"/>
          </p:cNvSpPr>
          <p:nvPr>
            <p:ph type="title"/>
          </p:nvPr>
        </p:nvSpPr>
        <p:spPr/>
        <p:txBody>
          <a:bodyPr/>
          <a:lstStyle/>
          <a:p>
            <a:r>
              <a:rPr lang="en-US" sz="2800" dirty="0"/>
              <a:t>Consequences to Transferor Partner – Cross-Purchase - Treas. Reg. 1.751-1(g) </a:t>
            </a:r>
            <a:r>
              <a:rPr lang="en-US" sz="2000" dirty="0"/>
              <a:t>Example 1</a:t>
            </a:r>
          </a:p>
        </p:txBody>
      </p:sp>
      <p:graphicFrame>
        <p:nvGraphicFramePr>
          <p:cNvPr id="13" name="Content Placeholder 12">
            <a:extLst>
              <a:ext uri="{FF2B5EF4-FFF2-40B4-BE49-F238E27FC236}">
                <a16:creationId xmlns:a16="http://schemas.microsoft.com/office/drawing/2014/main" id="{5BB59B33-F4AB-43C3-8D1E-927F6ECD22FA}"/>
              </a:ext>
            </a:extLst>
          </p:cNvPr>
          <p:cNvGraphicFramePr>
            <a:graphicFrameLocks noGrp="1"/>
          </p:cNvGraphicFramePr>
          <p:nvPr>
            <p:ph sz="quarter" idx="1"/>
            <p:extLst>
              <p:ext uri="{D42A27DB-BD31-4B8C-83A1-F6EECF244321}">
                <p14:modId xmlns:p14="http://schemas.microsoft.com/office/powerpoint/2010/main" val="350692766"/>
              </p:ext>
            </p:extLst>
          </p:nvPr>
        </p:nvGraphicFramePr>
        <p:xfrm>
          <a:off x="612648" y="2356945"/>
          <a:ext cx="8153709" cy="2698178"/>
        </p:xfrm>
        <a:graphic>
          <a:graphicData uri="http://schemas.openxmlformats.org/drawingml/2006/table">
            <a:tbl>
              <a:tblPr firstRow="1" firstCol="1" bandRow="1">
                <a:tableStyleId>{5C22544A-7EE6-4342-B048-85BDC9FD1C3A}</a:tableStyleId>
              </a:tblPr>
              <a:tblGrid>
                <a:gridCol w="1252665">
                  <a:extLst>
                    <a:ext uri="{9D8B030D-6E8A-4147-A177-3AD203B41FA5}">
                      <a16:colId xmlns:a16="http://schemas.microsoft.com/office/drawing/2014/main" val="4033409022"/>
                    </a:ext>
                  </a:extLst>
                </a:gridCol>
                <a:gridCol w="1093235">
                  <a:extLst>
                    <a:ext uri="{9D8B030D-6E8A-4147-A177-3AD203B41FA5}">
                      <a16:colId xmlns:a16="http://schemas.microsoft.com/office/drawing/2014/main" val="1665261157"/>
                    </a:ext>
                  </a:extLst>
                </a:gridCol>
                <a:gridCol w="1252665">
                  <a:extLst>
                    <a:ext uri="{9D8B030D-6E8A-4147-A177-3AD203B41FA5}">
                      <a16:colId xmlns:a16="http://schemas.microsoft.com/office/drawing/2014/main" val="71299587"/>
                    </a:ext>
                  </a:extLst>
                </a:gridCol>
                <a:gridCol w="1093235">
                  <a:extLst>
                    <a:ext uri="{9D8B030D-6E8A-4147-A177-3AD203B41FA5}">
                      <a16:colId xmlns:a16="http://schemas.microsoft.com/office/drawing/2014/main" val="2750996677"/>
                    </a:ext>
                  </a:extLst>
                </a:gridCol>
                <a:gridCol w="1093235">
                  <a:extLst>
                    <a:ext uri="{9D8B030D-6E8A-4147-A177-3AD203B41FA5}">
                      <a16:colId xmlns:a16="http://schemas.microsoft.com/office/drawing/2014/main" val="3165827205"/>
                    </a:ext>
                  </a:extLst>
                </a:gridCol>
                <a:gridCol w="1093235">
                  <a:extLst>
                    <a:ext uri="{9D8B030D-6E8A-4147-A177-3AD203B41FA5}">
                      <a16:colId xmlns:a16="http://schemas.microsoft.com/office/drawing/2014/main" val="3099133898"/>
                    </a:ext>
                  </a:extLst>
                </a:gridCol>
                <a:gridCol w="1275439">
                  <a:extLst>
                    <a:ext uri="{9D8B030D-6E8A-4147-A177-3AD203B41FA5}">
                      <a16:colId xmlns:a16="http://schemas.microsoft.com/office/drawing/2014/main" val="472501361"/>
                    </a:ext>
                  </a:extLst>
                </a:gridCol>
              </a:tblGrid>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Tax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Book/FMV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Tax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Book/FMV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336301008"/>
                  </a:ext>
                </a:extLst>
              </a:tr>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Liability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algn="ctr"/>
                      <a:r>
                        <a:rPr lang="en-US" sz="1400" dirty="0">
                          <a:effectLst/>
                          <a:latin typeface="Calibri" panose="020F0502020204030204" pitchFamily="34" charset="0"/>
                          <a:cs typeface="Times New Roman" panose="02020603050405020304" pitchFamily="18" charset="0"/>
                        </a:rPr>
                        <a:t>$2,000</a:t>
                      </a:r>
                    </a:p>
                  </a:txBody>
                  <a:tcPr marL="72119" marR="72119" marT="0" marB="0"/>
                </a:tc>
                <a:tc>
                  <a:txBody>
                    <a:bodyPr/>
                    <a:lstStyle/>
                    <a:p>
                      <a:pPr marL="0" marR="0" algn="ctr">
                        <a:lnSpc>
                          <a:spcPct val="107000"/>
                        </a:lnSpc>
                        <a:spcBef>
                          <a:spcPts val="0"/>
                        </a:spcBef>
                        <a:spcAft>
                          <a:spcPts val="800"/>
                        </a:spcAft>
                      </a:pPr>
                      <a:r>
                        <a:rPr lang="en-US" sz="1400" dirty="0">
                          <a:effectLst/>
                        </a:rPr>
                        <a:t>$2,000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2297938993"/>
                  </a:ext>
                </a:extLst>
              </a:tr>
              <a:tr h="297508">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Capital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85102788"/>
                  </a:ext>
                </a:extLst>
              </a:tr>
              <a:tr h="297508">
                <a:tc>
                  <a:txBody>
                    <a:bodyPr/>
                    <a:lstStyle/>
                    <a:p>
                      <a:pPr marL="0" marR="0">
                        <a:lnSpc>
                          <a:spcPct val="107000"/>
                        </a:lnSpc>
                        <a:spcBef>
                          <a:spcPts val="0"/>
                        </a:spcBef>
                        <a:spcAft>
                          <a:spcPts val="800"/>
                        </a:spcAft>
                      </a:pPr>
                      <a:r>
                        <a:rPr lang="en-US" sz="1400" dirty="0">
                          <a:effectLst/>
                        </a:rPr>
                        <a:t>Loans Receivable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a:effectLst/>
                        </a:rPr>
                        <a: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638892036"/>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Unrealized Receivables</a:t>
                      </a:r>
                    </a:p>
                  </a:txBody>
                  <a:tcPr marL="72119" marR="72119" marT="0" marB="0"/>
                </a:tc>
                <a:tc>
                  <a:txBody>
                    <a:bodyPr/>
                    <a:lstStyle/>
                    <a:p>
                      <a:pPr marL="0" marR="0" algn="ct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72119" marR="72119" marT="0" marB="0"/>
                </a:tc>
                <a:tc>
                  <a:txBody>
                    <a:bodyPr/>
                    <a:lstStyle/>
                    <a:p>
                      <a:pPr marL="0" marR="0" algn="ctr">
                        <a:lnSpc>
                          <a:spcPct val="107000"/>
                        </a:lnSpc>
                        <a:spcBef>
                          <a:spcPts val="0"/>
                        </a:spcBef>
                        <a:spcAft>
                          <a:spcPts val="800"/>
                        </a:spcAft>
                      </a:pPr>
                      <a:r>
                        <a:rPr lang="en-US" sz="1400" dirty="0">
                          <a:effectLst/>
                        </a:rPr>
                        <a:t>$14,000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a:effectLst/>
                        </a:rPr>
                        <a:t>B</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304396230"/>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Capital Assets</a:t>
                      </a:r>
                    </a:p>
                  </a:txBody>
                  <a:tcPr marL="72119" marR="72119" marT="0" marB="0"/>
                </a:tc>
                <a:tc>
                  <a:txBody>
                    <a:bodyPr/>
                    <a:lstStyle/>
                    <a:p>
                      <a:pPr marL="0" marR="0" algn="ctr">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$7,000</a:t>
                      </a:r>
                    </a:p>
                  </a:txBody>
                  <a:tcPr marL="72119" marR="72119" marT="0" marB="0"/>
                </a:tc>
                <a:tc>
                  <a:txBody>
                    <a:bodyPr/>
                    <a:lstStyle/>
                    <a:p>
                      <a:pPr marL="0" marR="0" algn="ctr">
                        <a:lnSpc>
                          <a:spcPct val="107000"/>
                        </a:lnSpc>
                        <a:spcBef>
                          <a:spcPts val="0"/>
                        </a:spcBef>
                        <a:spcAft>
                          <a:spcPts val="800"/>
                        </a:spcAft>
                      </a:pPr>
                      <a:r>
                        <a:rPr lang="en-US" sz="1400" dirty="0">
                          <a:effectLst/>
                        </a:rPr>
                        <a:t>$5,000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94116873"/>
                  </a:ext>
                </a:extLst>
              </a:tr>
              <a:tr h="297508">
                <a:tc>
                  <a:txBody>
                    <a:bodyPr/>
                    <a:lstStyle/>
                    <a:p>
                      <a:r>
                        <a:rPr lang="en-US" sz="1400" dirty="0">
                          <a:effectLst/>
                          <a:latin typeface="Franklin Gothic Book" panose="020B0503020102020204" pitchFamily="34" charset="0"/>
                          <a:cs typeface="Times New Roman" panose="02020603050405020304" pitchFamily="18" charset="0"/>
                        </a:rPr>
                        <a:t>Cash</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259316598"/>
                  </a:ext>
                </a:extLst>
              </a:tr>
              <a:tr h="297508">
                <a:tc>
                  <a:txBody>
                    <a:bodyPr/>
                    <a:lstStyle/>
                    <a:p>
                      <a:pPr marL="0" marR="0">
                        <a:lnSpc>
                          <a:spcPct val="107000"/>
                        </a:lnSpc>
                        <a:spcBef>
                          <a:spcPts val="0"/>
                        </a:spcBef>
                        <a:spcAft>
                          <a:spcPts val="800"/>
                        </a:spcAft>
                      </a:pPr>
                      <a:r>
                        <a:rPr lang="en-US" sz="14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983160645"/>
                  </a:ext>
                </a:extLst>
              </a:tr>
            </a:tbl>
          </a:graphicData>
        </a:graphic>
      </p:graphicFrame>
      <p:sp>
        <p:nvSpPr>
          <p:cNvPr id="5" name="Slide Number Placeholder 4">
            <a:extLst>
              <a:ext uri="{FF2B5EF4-FFF2-40B4-BE49-F238E27FC236}">
                <a16:creationId xmlns:a16="http://schemas.microsoft.com/office/drawing/2014/main" id="{370CA39C-92C8-4C50-9BE0-65C8C71398F0}"/>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36</a:t>
            </a:fld>
            <a:endParaRPr lang="en-US" dirty="0"/>
          </a:p>
        </p:txBody>
      </p:sp>
      <p:sp>
        <p:nvSpPr>
          <p:cNvPr id="6" name="TextBox 5">
            <a:extLst>
              <a:ext uri="{FF2B5EF4-FFF2-40B4-BE49-F238E27FC236}">
                <a16:creationId xmlns:a16="http://schemas.microsoft.com/office/drawing/2014/main" id="{75AEEC37-08D6-47A6-B3C0-37D6A9EE9E62}"/>
              </a:ext>
            </a:extLst>
          </p:cNvPr>
          <p:cNvSpPr txBox="1"/>
          <p:nvPr/>
        </p:nvSpPr>
        <p:spPr>
          <a:xfrm>
            <a:off x="557867" y="1600200"/>
            <a:ext cx="7543800" cy="769441"/>
          </a:xfrm>
          <a:prstGeom prst="rect">
            <a:avLst/>
          </a:prstGeom>
          <a:noFill/>
        </p:spPr>
        <p:txBody>
          <a:bodyPr wrap="square" rtlCol="0">
            <a:spAutoFit/>
          </a:bodyPr>
          <a:lstStyle/>
          <a:p>
            <a:r>
              <a:rPr lang="en-US" sz="2200" dirty="0">
                <a:latin typeface="+mn-lt"/>
              </a:rPr>
              <a:t>Assume: PSP AB does not own 704(c) property</a:t>
            </a:r>
          </a:p>
          <a:p>
            <a:r>
              <a:rPr lang="en-US" sz="2200" dirty="0">
                <a:latin typeface="+mn-lt"/>
              </a:rPr>
              <a:t>Assume: Capital assets are non-depreciable</a:t>
            </a:r>
          </a:p>
        </p:txBody>
      </p:sp>
      <p:sp>
        <p:nvSpPr>
          <p:cNvPr id="7" name="TextBox 6">
            <a:extLst>
              <a:ext uri="{FF2B5EF4-FFF2-40B4-BE49-F238E27FC236}">
                <a16:creationId xmlns:a16="http://schemas.microsoft.com/office/drawing/2014/main" id="{3D09A611-F9A7-431E-8669-21AE04EF1B78}"/>
              </a:ext>
            </a:extLst>
          </p:cNvPr>
          <p:cNvSpPr txBox="1"/>
          <p:nvPr/>
        </p:nvSpPr>
        <p:spPr>
          <a:xfrm>
            <a:off x="612648" y="5192238"/>
            <a:ext cx="8153400" cy="1723549"/>
          </a:xfrm>
          <a:prstGeom prst="rect">
            <a:avLst/>
          </a:prstGeom>
          <a:noFill/>
        </p:spPr>
        <p:txBody>
          <a:bodyPr wrap="square" rtlCol="0">
            <a:spAutoFit/>
          </a:bodyPr>
          <a:lstStyle/>
          <a:p>
            <a:r>
              <a:rPr lang="en-US" sz="2200" dirty="0"/>
              <a:t>Amount realized = $16,000: $15,000 cash received + $1,000 (B’s share of PSP AB’s liabilities)</a:t>
            </a:r>
          </a:p>
          <a:p>
            <a:r>
              <a:rPr lang="en-US" sz="2200" dirty="0"/>
              <a:t>B’s outside basis = $10,000: $9,000 + $1,000 (B’s share of PSP AB’s liabilities)</a:t>
            </a:r>
          </a:p>
          <a:p>
            <a:endParaRPr lang="en-US" dirty="0"/>
          </a:p>
        </p:txBody>
      </p:sp>
    </p:spTree>
    <p:extLst>
      <p:ext uri="{BB962C8B-B14F-4D97-AF65-F5344CB8AC3E}">
        <p14:creationId xmlns:p14="http://schemas.microsoft.com/office/powerpoint/2010/main" val="4047435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18A-0769-4FDB-BA7D-6483ECF2A952}"/>
              </a:ext>
            </a:extLst>
          </p:cNvPr>
          <p:cNvSpPr>
            <a:spLocks noGrp="1"/>
          </p:cNvSpPr>
          <p:nvPr>
            <p:ph type="title"/>
          </p:nvPr>
        </p:nvSpPr>
        <p:spPr/>
        <p:txBody>
          <a:bodyPr/>
          <a:lstStyle/>
          <a:p>
            <a:r>
              <a:rPr lang="en-US" sz="2800" dirty="0"/>
              <a:t>Consequences to Transferor Partner – Cross-Purchase - Treas. Reg. 1.751-1(g) </a:t>
            </a:r>
            <a:r>
              <a:rPr lang="en-US" sz="2000" dirty="0"/>
              <a:t>Example 1</a:t>
            </a:r>
          </a:p>
        </p:txBody>
      </p:sp>
      <p:graphicFrame>
        <p:nvGraphicFramePr>
          <p:cNvPr id="13" name="Content Placeholder 12">
            <a:extLst>
              <a:ext uri="{FF2B5EF4-FFF2-40B4-BE49-F238E27FC236}">
                <a16:creationId xmlns:a16="http://schemas.microsoft.com/office/drawing/2014/main" id="{5BB59B33-F4AB-43C3-8D1E-927F6ECD22FA}"/>
              </a:ext>
            </a:extLst>
          </p:cNvPr>
          <p:cNvGraphicFramePr>
            <a:graphicFrameLocks noGrp="1"/>
          </p:cNvGraphicFramePr>
          <p:nvPr>
            <p:ph sz="quarter" idx="1"/>
            <p:extLst>
              <p:ext uri="{D42A27DB-BD31-4B8C-83A1-F6EECF244321}">
                <p14:modId xmlns:p14="http://schemas.microsoft.com/office/powerpoint/2010/main" val="8074362"/>
              </p:ext>
            </p:extLst>
          </p:nvPr>
        </p:nvGraphicFramePr>
        <p:xfrm>
          <a:off x="612339" y="3062913"/>
          <a:ext cx="8153709" cy="2677732"/>
        </p:xfrm>
        <a:graphic>
          <a:graphicData uri="http://schemas.openxmlformats.org/drawingml/2006/table">
            <a:tbl>
              <a:tblPr firstRow="1" firstCol="1" bandRow="1">
                <a:tableStyleId>{5C22544A-7EE6-4342-B048-85BDC9FD1C3A}</a:tableStyleId>
              </a:tblPr>
              <a:tblGrid>
                <a:gridCol w="1252665">
                  <a:extLst>
                    <a:ext uri="{9D8B030D-6E8A-4147-A177-3AD203B41FA5}">
                      <a16:colId xmlns:a16="http://schemas.microsoft.com/office/drawing/2014/main" val="4033409022"/>
                    </a:ext>
                  </a:extLst>
                </a:gridCol>
                <a:gridCol w="1093235">
                  <a:extLst>
                    <a:ext uri="{9D8B030D-6E8A-4147-A177-3AD203B41FA5}">
                      <a16:colId xmlns:a16="http://schemas.microsoft.com/office/drawing/2014/main" val="1665261157"/>
                    </a:ext>
                  </a:extLst>
                </a:gridCol>
                <a:gridCol w="1252665">
                  <a:extLst>
                    <a:ext uri="{9D8B030D-6E8A-4147-A177-3AD203B41FA5}">
                      <a16:colId xmlns:a16="http://schemas.microsoft.com/office/drawing/2014/main" val="71299587"/>
                    </a:ext>
                  </a:extLst>
                </a:gridCol>
                <a:gridCol w="1093235">
                  <a:extLst>
                    <a:ext uri="{9D8B030D-6E8A-4147-A177-3AD203B41FA5}">
                      <a16:colId xmlns:a16="http://schemas.microsoft.com/office/drawing/2014/main" val="2750996677"/>
                    </a:ext>
                  </a:extLst>
                </a:gridCol>
                <a:gridCol w="1093235">
                  <a:extLst>
                    <a:ext uri="{9D8B030D-6E8A-4147-A177-3AD203B41FA5}">
                      <a16:colId xmlns:a16="http://schemas.microsoft.com/office/drawing/2014/main" val="3165827205"/>
                    </a:ext>
                  </a:extLst>
                </a:gridCol>
                <a:gridCol w="1093235">
                  <a:extLst>
                    <a:ext uri="{9D8B030D-6E8A-4147-A177-3AD203B41FA5}">
                      <a16:colId xmlns:a16="http://schemas.microsoft.com/office/drawing/2014/main" val="3099133898"/>
                    </a:ext>
                  </a:extLst>
                </a:gridCol>
                <a:gridCol w="1275439">
                  <a:extLst>
                    <a:ext uri="{9D8B030D-6E8A-4147-A177-3AD203B41FA5}">
                      <a16:colId xmlns:a16="http://schemas.microsoft.com/office/drawing/2014/main" val="472501361"/>
                    </a:ext>
                  </a:extLst>
                </a:gridCol>
              </a:tblGrid>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Tax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Book/FMV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Tax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Book/FMV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336301008"/>
                  </a:ext>
                </a:extLst>
              </a:tr>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Liability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algn="ctr"/>
                      <a:r>
                        <a:rPr lang="en-US" sz="1400" dirty="0">
                          <a:effectLst/>
                          <a:latin typeface="Calibri" panose="020F0502020204030204" pitchFamily="34" charset="0"/>
                          <a:cs typeface="Times New Roman" panose="02020603050405020304" pitchFamily="18" charset="0"/>
                        </a:rPr>
                        <a:t>$2,000</a:t>
                      </a:r>
                    </a:p>
                  </a:txBody>
                  <a:tcPr marL="72119" marR="72119" marT="0" marB="0"/>
                </a:tc>
                <a:tc>
                  <a:txBody>
                    <a:bodyPr/>
                    <a:lstStyle/>
                    <a:p>
                      <a:pPr marL="0" marR="0" algn="ctr">
                        <a:lnSpc>
                          <a:spcPct val="107000"/>
                        </a:lnSpc>
                        <a:spcBef>
                          <a:spcPts val="0"/>
                        </a:spcBef>
                        <a:spcAft>
                          <a:spcPts val="800"/>
                        </a:spcAft>
                      </a:pPr>
                      <a:r>
                        <a:rPr lang="en-US" sz="1400" dirty="0">
                          <a:effectLst/>
                        </a:rPr>
                        <a:t>$2,000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2297938993"/>
                  </a:ext>
                </a:extLst>
              </a:tr>
              <a:tr h="297508">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Capital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85102788"/>
                  </a:ext>
                </a:extLst>
              </a:tr>
              <a:tr h="297508">
                <a:tc>
                  <a:txBody>
                    <a:bodyPr/>
                    <a:lstStyle/>
                    <a:p>
                      <a:pPr marL="0" marR="0">
                        <a:lnSpc>
                          <a:spcPct val="107000"/>
                        </a:lnSpc>
                        <a:spcBef>
                          <a:spcPts val="0"/>
                        </a:spcBef>
                        <a:spcAft>
                          <a:spcPts val="800"/>
                        </a:spcAft>
                      </a:pPr>
                      <a:r>
                        <a:rPr lang="en-US" sz="1400" dirty="0">
                          <a:effectLst/>
                        </a:rPr>
                        <a:t>Loans Receivable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a:effectLst/>
                        </a:rPr>
                        <a: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638892036"/>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Unrealized Receivables</a:t>
                      </a:r>
                    </a:p>
                  </a:txBody>
                  <a:tcPr marL="72119" marR="72119" marT="0" marB="0"/>
                </a:tc>
                <a:tc>
                  <a:txBody>
                    <a:bodyPr/>
                    <a:lstStyle/>
                    <a:p>
                      <a:pPr marL="0" marR="0" algn="ct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72119" marR="72119" marT="0" marB="0"/>
                </a:tc>
                <a:tc>
                  <a:txBody>
                    <a:bodyPr/>
                    <a:lstStyle/>
                    <a:p>
                      <a:pPr marL="0" marR="0" algn="ctr">
                        <a:lnSpc>
                          <a:spcPct val="107000"/>
                        </a:lnSpc>
                        <a:spcBef>
                          <a:spcPts val="0"/>
                        </a:spcBef>
                        <a:spcAft>
                          <a:spcPts val="800"/>
                        </a:spcAft>
                      </a:pPr>
                      <a:r>
                        <a:rPr lang="en-US" sz="1400" dirty="0">
                          <a:effectLst/>
                        </a:rPr>
                        <a:t>$14,000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304396230"/>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Capital Assets</a:t>
                      </a:r>
                    </a:p>
                  </a:txBody>
                  <a:tcPr marL="72119" marR="72119" marT="0" marB="0"/>
                </a:tc>
                <a:tc>
                  <a:txBody>
                    <a:bodyPr/>
                    <a:lstStyle/>
                    <a:p>
                      <a:pPr marL="0" marR="0" algn="ctr">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$7,000</a:t>
                      </a:r>
                    </a:p>
                  </a:txBody>
                  <a:tcPr marL="72119" marR="72119" marT="0" marB="0"/>
                </a:tc>
                <a:tc>
                  <a:txBody>
                    <a:bodyPr/>
                    <a:lstStyle/>
                    <a:p>
                      <a:pPr marL="0" marR="0" algn="ctr">
                        <a:lnSpc>
                          <a:spcPct val="107000"/>
                        </a:lnSpc>
                        <a:spcBef>
                          <a:spcPts val="0"/>
                        </a:spcBef>
                        <a:spcAft>
                          <a:spcPts val="800"/>
                        </a:spcAft>
                      </a:pPr>
                      <a:r>
                        <a:rPr lang="en-US" sz="1400" dirty="0">
                          <a:effectLst/>
                        </a:rPr>
                        <a:t>$5,000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94116873"/>
                  </a:ext>
                </a:extLst>
              </a:tr>
              <a:tr h="297508">
                <a:tc>
                  <a:txBody>
                    <a:bodyPr/>
                    <a:lstStyle/>
                    <a:p>
                      <a:r>
                        <a:rPr lang="en-US" sz="1400" dirty="0">
                          <a:effectLst/>
                          <a:latin typeface="Franklin Gothic Book" panose="020B0503020102020204" pitchFamily="34" charset="0"/>
                          <a:cs typeface="Times New Roman" panose="02020603050405020304" pitchFamily="18" charset="0"/>
                        </a:rPr>
                        <a:t>Cash</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259316598"/>
                  </a:ext>
                </a:extLst>
              </a:tr>
              <a:tr h="297508">
                <a:tc>
                  <a:txBody>
                    <a:bodyPr/>
                    <a:lstStyle/>
                    <a:p>
                      <a:pPr marL="0" marR="0">
                        <a:lnSpc>
                          <a:spcPct val="107000"/>
                        </a:lnSpc>
                        <a:spcBef>
                          <a:spcPts val="0"/>
                        </a:spcBef>
                        <a:spcAft>
                          <a:spcPts val="800"/>
                        </a:spcAft>
                      </a:pPr>
                      <a:r>
                        <a:rPr lang="en-US" sz="14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983160645"/>
                  </a:ext>
                </a:extLst>
              </a:tr>
            </a:tbl>
          </a:graphicData>
        </a:graphic>
      </p:graphicFrame>
      <p:sp>
        <p:nvSpPr>
          <p:cNvPr id="5" name="Slide Number Placeholder 4">
            <a:extLst>
              <a:ext uri="{FF2B5EF4-FFF2-40B4-BE49-F238E27FC236}">
                <a16:creationId xmlns:a16="http://schemas.microsoft.com/office/drawing/2014/main" id="{370CA39C-92C8-4C50-9BE0-65C8C71398F0}"/>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37</a:t>
            </a:fld>
            <a:endParaRPr lang="en-US" dirty="0"/>
          </a:p>
        </p:txBody>
      </p:sp>
      <p:sp>
        <p:nvSpPr>
          <p:cNvPr id="6" name="TextBox 5">
            <a:extLst>
              <a:ext uri="{FF2B5EF4-FFF2-40B4-BE49-F238E27FC236}">
                <a16:creationId xmlns:a16="http://schemas.microsoft.com/office/drawing/2014/main" id="{75AEEC37-08D6-47A6-B3C0-37D6A9EE9E62}"/>
              </a:ext>
            </a:extLst>
          </p:cNvPr>
          <p:cNvSpPr txBox="1"/>
          <p:nvPr/>
        </p:nvSpPr>
        <p:spPr>
          <a:xfrm>
            <a:off x="612339" y="1848669"/>
            <a:ext cx="7543800" cy="1107996"/>
          </a:xfrm>
          <a:prstGeom prst="rect">
            <a:avLst/>
          </a:prstGeom>
          <a:noFill/>
        </p:spPr>
        <p:txBody>
          <a:bodyPr wrap="square" rtlCol="0">
            <a:spAutoFit/>
          </a:bodyPr>
          <a:lstStyle/>
          <a:p>
            <a:r>
              <a:rPr lang="en-US" sz="2200" dirty="0"/>
              <a:t>Note if Section 751(a) did not apply, B would recognize $6,000 capital gain ($16,000 amount realized less $10,000 outside basis)</a:t>
            </a:r>
          </a:p>
        </p:txBody>
      </p:sp>
    </p:spTree>
    <p:extLst>
      <p:ext uri="{BB962C8B-B14F-4D97-AF65-F5344CB8AC3E}">
        <p14:creationId xmlns:p14="http://schemas.microsoft.com/office/powerpoint/2010/main" val="1802216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18A-0769-4FDB-BA7D-6483ECF2A952}"/>
              </a:ext>
            </a:extLst>
          </p:cNvPr>
          <p:cNvSpPr>
            <a:spLocks noGrp="1"/>
          </p:cNvSpPr>
          <p:nvPr>
            <p:ph type="title"/>
          </p:nvPr>
        </p:nvSpPr>
        <p:spPr/>
        <p:txBody>
          <a:bodyPr/>
          <a:lstStyle/>
          <a:p>
            <a:r>
              <a:rPr lang="en-US" sz="2800" dirty="0"/>
              <a:t>Consequences to Transferor Partner – Cross-Purchase - Treas. Reg. 1.751-1(g) </a:t>
            </a:r>
            <a:r>
              <a:rPr lang="en-US" sz="2000" dirty="0"/>
              <a:t>Example 1</a:t>
            </a:r>
          </a:p>
        </p:txBody>
      </p:sp>
      <p:graphicFrame>
        <p:nvGraphicFramePr>
          <p:cNvPr id="13" name="Content Placeholder 12">
            <a:extLst>
              <a:ext uri="{FF2B5EF4-FFF2-40B4-BE49-F238E27FC236}">
                <a16:creationId xmlns:a16="http://schemas.microsoft.com/office/drawing/2014/main" id="{5BB59B33-F4AB-43C3-8D1E-927F6ECD22FA}"/>
              </a:ext>
            </a:extLst>
          </p:cNvPr>
          <p:cNvGraphicFramePr>
            <a:graphicFrameLocks noGrp="1"/>
          </p:cNvGraphicFramePr>
          <p:nvPr>
            <p:ph sz="quarter" idx="1"/>
            <p:extLst>
              <p:ext uri="{D42A27DB-BD31-4B8C-83A1-F6EECF244321}">
                <p14:modId xmlns:p14="http://schemas.microsoft.com/office/powerpoint/2010/main" val="2816774693"/>
              </p:ext>
            </p:extLst>
          </p:nvPr>
        </p:nvGraphicFramePr>
        <p:xfrm>
          <a:off x="695764" y="3289557"/>
          <a:ext cx="8153709" cy="2677732"/>
        </p:xfrm>
        <a:graphic>
          <a:graphicData uri="http://schemas.openxmlformats.org/drawingml/2006/table">
            <a:tbl>
              <a:tblPr firstRow="1" firstCol="1" bandRow="1">
                <a:tableStyleId>{5C22544A-7EE6-4342-B048-85BDC9FD1C3A}</a:tableStyleId>
              </a:tblPr>
              <a:tblGrid>
                <a:gridCol w="1252665">
                  <a:extLst>
                    <a:ext uri="{9D8B030D-6E8A-4147-A177-3AD203B41FA5}">
                      <a16:colId xmlns:a16="http://schemas.microsoft.com/office/drawing/2014/main" val="4033409022"/>
                    </a:ext>
                  </a:extLst>
                </a:gridCol>
                <a:gridCol w="1093235">
                  <a:extLst>
                    <a:ext uri="{9D8B030D-6E8A-4147-A177-3AD203B41FA5}">
                      <a16:colId xmlns:a16="http://schemas.microsoft.com/office/drawing/2014/main" val="1665261157"/>
                    </a:ext>
                  </a:extLst>
                </a:gridCol>
                <a:gridCol w="1252665">
                  <a:extLst>
                    <a:ext uri="{9D8B030D-6E8A-4147-A177-3AD203B41FA5}">
                      <a16:colId xmlns:a16="http://schemas.microsoft.com/office/drawing/2014/main" val="71299587"/>
                    </a:ext>
                  </a:extLst>
                </a:gridCol>
                <a:gridCol w="1093235">
                  <a:extLst>
                    <a:ext uri="{9D8B030D-6E8A-4147-A177-3AD203B41FA5}">
                      <a16:colId xmlns:a16="http://schemas.microsoft.com/office/drawing/2014/main" val="2750996677"/>
                    </a:ext>
                  </a:extLst>
                </a:gridCol>
                <a:gridCol w="1093235">
                  <a:extLst>
                    <a:ext uri="{9D8B030D-6E8A-4147-A177-3AD203B41FA5}">
                      <a16:colId xmlns:a16="http://schemas.microsoft.com/office/drawing/2014/main" val="3165827205"/>
                    </a:ext>
                  </a:extLst>
                </a:gridCol>
                <a:gridCol w="1093235">
                  <a:extLst>
                    <a:ext uri="{9D8B030D-6E8A-4147-A177-3AD203B41FA5}">
                      <a16:colId xmlns:a16="http://schemas.microsoft.com/office/drawing/2014/main" val="3099133898"/>
                    </a:ext>
                  </a:extLst>
                </a:gridCol>
                <a:gridCol w="1275439">
                  <a:extLst>
                    <a:ext uri="{9D8B030D-6E8A-4147-A177-3AD203B41FA5}">
                      <a16:colId xmlns:a16="http://schemas.microsoft.com/office/drawing/2014/main" val="472501361"/>
                    </a:ext>
                  </a:extLst>
                </a:gridCol>
              </a:tblGrid>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Tax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dirty="0">
                          <a:effectLst/>
                        </a:rPr>
                        <a:t>Book/FMV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Tax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nSpc>
                          <a:spcPct val="107000"/>
                        </a:lnSpc>
                        <a:spcBef>
                          <a:spcPts val="0"/>
                        </a:spcBef>
                        <a:spcAft>
                          <a:spcPts val="800"/>
                        </a:spcAft>
                      </a:pPr>
                      <a:r>
                        <a:rPr lang="en-US" sz="1400">
                          <a:effectLst/>
                        </a:rPr>
                        <a:t>Book/FMV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336301008"/>
                  </a:ext>
                </a:extLst>
              </a:tr>
              <a:tr h="297508">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Liability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algn="ctr"/>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algn="ctr"/>
                      <a:r>
                        <a:rPr lang="en-US" sz="1400" dirty="0">
                          <a:effectLst/>
                          <a:latin typeface="Calibri" panose="020F0502020204030204" pitchFamily="34" charset="0"/>
                          <a:cs typeface="Times New Roman" panose="02020603050405020304" pitchFamily="18" charset="0"/>
                        </a:rPr>
                        <a:t>$2,000</a:t>
                      </a:r>
                    </a:p>
                  </a:txBody>
                  <a:tcPr marL="72119" marR="72119" marT="0" marB="0"/>
                </a:tc>
                <a:tc>
                  <a:txBody>
                    <a:bodyPr/>
                    <a:lstStyle/>
                    <a:p>
                      <a:pPr marL="0" marR="0" algn="ctr">
                        <a:lnSpc>
                          <a:spcPct val="107000"/>
                        </a:lnSpc>
                        <a:spcBef>
                          <a:spcPts val="0"/>
                        </a:spcBef>
                        <a:spcAft>
                          <a:spcPts val="800"/>
                        </a:spcAft>
                      </a:pPr>
                      <a:r>
                        <a:rPr lang="en-US" sz="1400" dirty="0">
                          <a:effectLst/>
                        </a:rPr>
                        <a:t>$2,000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2297938993"/>
                  </a:ext>
                </a:extLst>
              </a:tr>
              <a:tr h="297508">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Capital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85102788"/>
                  </a:ext>
                </a:extLst>
              </a:tr>
              <a:tr h="297508">
                <a:tc>
                  <a:txBody>
                    <a:bodyPr/>
                    <a:lstStyle/>
                    <a:p>
                      <a:pPr marL="0" marR="0">
                        <a:lnSpc>
                          <a:spcPct val="107000"/>
                        </a:lnSpc>
                        <a:spcBef>
                          <a:spcPts val="0"/>
                        </a:spcBef>
                        <a:spcAft>
                          <a:spcPts val="800"/>
                        </a:spcAft>
                      </a:pPr>
                      <a:r>
                        <a:rPr lang="en-US" sz="1400" dirty="0">
                          <a:effectLst/>
                        </a:rPr>
                        <a:t>Loans Receivable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a:effectLst/>
                        </a:rPr>
                        <a: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638892036"/>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Unrealized Receivables</a:t>
                      </a:r>
                    </a:p>
                  </a:txBody>
                  <a:tcPr marL="72119" marR="72119" marT="0" marB="0"/>
                </a:tc>
                <a:tc>
                  <a:txBody>
                    <a:bodyPr/>
                    <a:lstStyle/>
                    <a:p>
                      <a:pPr marL="0" marR="0" algn="ct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72119" marR="72119" marT="0" marB="0"/>
                </a:tc>
                <a:tc>
                  <a:txBody>
                    <a:bodyPr/>
                    <a:lstStyle/>
                    <a:p>
                      <a:pPr marL="0" marR="0" algn="ctr">
                        <a:lnSpc>
                          <a:spcPct val="107000"/>
                        </a:lnSpc>
                        <a:spcBef>
                          <a:spcPts val="0"/>
                        </a:spcBef>
                        <a:spcAft>
                          <a:spcPts val="800"/>
                        </a:spcAft>
                      </a:pPr>
                      <a:r>
                        <a:rPr lang="en-US" sz="1400" dirty="0">
                          <a:effectLst/>
                        </a:rPr>
                        <a:t>$14,000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$9,000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$15,000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1304396230"/>
                  </a:ext>
                </a:extLst>
              </a:tr>
              <a:tr h="297508">
                <a:tc>
                  <a:txBody>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Capital Assets</a:t>
                      </a:r>
                    </a:p>
                  </a:txBody>
                  <a:tcPr marL="72119" marR="72119" marT="0" marB="0"/>
                </a:tc>
                <a:tc>
                  <a:txBody>
                    <a:bodyPr/>
                    <a:lstStyle/>
                    <a:p>
                      <a:pPr marL="0" marR="0" algn="ctr">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$7,000</a:t>
                      </a:r>
                    </a:p>
                  </a:txBody>
                  <a:tcPr marL="72119" marR="72119" marT="0" marB="0"/>
                </a:tc>
                <a:tc>
                  <a:txBody>
                    <a:bodyPr/>
                    <a:lstStyle/>
                    <a:p>
                      <a:pPr marL="0" marR="0" algn="ctr">
                        <a:lnSpc>
                          <a:spcPct val="107000"/>
                        </a:lnSpc>
                        <a:spcBef>
                          <a:spcPts val="0"/>
                        </a:spcBef>
                        <a:spcAft>
                          <a:spcPts val="800"/>
                        </a:spcAft>
                      </a:pPr>
                      <a:r>
                        <a:rPr lang="en-US" sz="1400" dirty="0">
                          <a:effectLst/>
                        </a:rPr>
                        <a:t>$5,000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94116873"/>
                  </a:ext>
                </a:extLst>
              </a:tr>
              <a:tr h="297508">
                <a:tc>
                  <a:txBody>
                    <a:bodyPr/>
                    <a:lstStyle/>
                    <a:p>
                      <a:r>
                        <a:rPr lang="en-US" sz="1400" dirty="0">
                          <a:effectLst/>
                          <a:latin typeface="Franklin Gothic Book" panose="020B0503020102020204" pitchFamily="34" charset="0"/>
                          <a:cs typeface="Times New Roman" panose="02020603050405020304" pitchFamily="18" charset="0"/>
                        </a:rPr>
                        <a:t>Cash</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pPr algn="ctr"/>
                      <a:r>
                        <a:rPr lang="en-US" sz="1400" dirty="0">
                          <a:effectLst/>
                          <a:latin typeface="Franklin Gothic Book" panose="020B0503020102020204" pitchFamily="34" charset="0"/>
                          <a:cs typeface="Times New Roman" panose="02020603050405020304" pitchFamily="18" charset="0"/>
                        </a:rPr>
                        <a:t>$3,000</a:t>
                      </a: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259316598"/>
                  </a:ext>
                </a:extLst>
              </a:tr>
              <a:tr h="297508">
                <a:tc>
                  <a:txBody>
                    <a:bodyPr/>
                    <a:lstStyle/>
                    <a:p>
                      <a:pPr marL="0" marR="0">
                        <a:lnSpc>
                          <a:spcPct val="107000"/>
                        </a:lnSpc>
                        <a:spcBef>
                          <a:spcPts val="0"/>
                        </a:spcBef>
                        <a:spcAft>
                          <a:spcPts val="800"/>
                        </a:spcAft>
                      </a:pPr>
                      <a:r>
                        <a:rPr lang="en-US" sz="14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endParaRPr lang="en-US" sz="1400">
                        <a:effectLst/>
                        <a:latin typeface="Calibri" panose="020F0502020204030204" pitchFamily="34" charset="0"/>
                        <a:cs typeface="Times New Roman" panose="02020603050405020304" pitchFamily="18" charset="0"/>
                      </a:endParaRPr>
                    </a:p>
                  </a:txBody>
                  <a:tcPr marL="72119" marR="72119" marT="0" marB="0"/>
                </a:tc>
                <a:tc>
                  <a:txBody>
                    <a:bodyPr/>
                    <a:lstStyle/>
                    <a:p>
                      <a:endParaRPr lang="en-US" sz="1400" dirty="0">
                        <a:effectLst/>
                        <a:latin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$20,000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tc>
                  <a:txBody>
                    <a:bodyPr/>
                    <a:lstStyle/>
                    <a:p>
                      <a:pPr marL="0" marR="0" algn="ctr">
                        <a:lnSpc>
                          <a:spcPct val="107000"/>
                        </a:lnSpc>
                        <a:spcBef>
                          <a:spcPts val="0"/>
                        </a:spcBef>
                        <a:spcAft>
                          <a:spcPts val="800"/>
                        </a:spcAft>
                      </a:pPr>
                      <a:r>
                        <a:rPr lang="en-US" sz="1400" dirty="0">
                          <a:effectLst/>
                        </a:rPr>
                        <a:t>$32,000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2119" marR="72119" marT="0" marB="0"/>
                </a:tc>
                <a:extLst>
                  <a:ext uri="{0D108BD9-81ED-4DB2-BD59-A6C34878D82A}">
                    <a16:rowId xmlns:a16="http://schemas.microsoft.com/office/drawing/2014/main" val="3983160645"/>
                  </a:ext>
                </a:extLst>
              </a:tr>
            </a:tbl>
          </a:graphicData>
        </a:graphic>
      </p:graphicFrame>
      <p:sp>
        <p:nvSpPr>
          <p:cNvPr id="5" name="Slide Number Placeholder 4">
            <a:extLst>
              <a:ext uri="{FF2B5EF4-FFF2-40B4-BE49-F238E27FC236}">
                <a16:creationId xmlns:a16="http://schemas.microsoft.com/office/drawing/2014/main" id="{370CA39C-92C8-4C50-9BE0-65C8C71398F0}"/>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38</a:t>
            </a:fld>
            <a:endParaRPr lang="en-US" dirty="0"/>
          </a:p>
        </p:txBody>
      </p:sp>
      <p:sp>
        <p:nvSpPr>
          <p:cNvPr id="6" name="TextBox 5">
            <a:extLst>
              <a:ext uri="{FF2B5EF4-FFF2-40B4-BE49-F238E27FC236}">
                <a16:creationId xmlns:a16="http://schemas.microsoft.com/office/drawing/2014/main" id="{75AEEC37-08D6-47A6-B3C0-37D6A9EE9E62}"/>
              </a:ext>
            </a:extLst>
          </p:cNvPr>
          <p:cNvSpPr txBox="1"/>
          <p:nvPr/>
        </p:nvSpPr>
        <p:spPr>
          <a:xfrm>
            <a:off x="677834" y="1723266"/>
            <a:ext cx="7543800" cy="1446550"/>
          </a:xfrm>
          <a:prstGeom prst="rect">
            <a:avLst/>
          </a:prstGeom>
          <a:noFill/>
        </p:spPr>
        <p:txBody>
          <a:bodyPr wrap="square" rtlCol="0">
            <a:spAutoFit/>
          </a:bodyPr>
          <a:lstStyle/>
          <a:p>
            <a:r>
              <a:rPr lang="en-US" sz="2200" dirty="0"/>
              <a:t>If PSP AB had sold all 751 property in taxable transaction immediately prior to B’s sale of PSP interest to T, B would have been allocated $7,000 of ordinary income from the sale of PSP AB’s unrealized receivables</a:t>
            </a:r>
          </a:p>
        </p:txBody>
      </p:sp>
    </p:spTree>
    <p:extLst>
      <p:ext uri="{BB962C8B-B14F-4D97-AF65-F5344CB8AC3E}">
        <p14:creationId xmlns:p14="http://schemas.microsoft.com/office/powerpoint/2010/main" val="32937929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469E6-6606-4E1E-8ED0-4026F67B3257}"/>
              </a:ext>
            </a:extLst>
          </p:cNvPr>
          <p:cNvSpPr>
            <a:spLocks noGrp="1"/>
          </p:cNvSpPr>
          <p:nvPr>
            <p:ph type="title"/>
          </p:nvPr>
        </p:nvSpPr>
        <p:spPr/>
        <p:txBody>
          <a:bodyPr/>
          <a:lstStyle/>
          <a:p>
            <a:r>
              <a:rPr lang="en-US" sz="2800" dirty="0"/>
              <a:t>Consequences to Transferor Partner – Cross-Purchase - Treas. Reg. 1.751-1(g) </a:t>
            </a:r>
            <a:r>
              <a:rPr lang="en-US" sz="2000" dirty="0"/>
              <a:t>Example 1</a:t>
            </a:r>
          </a:p>
        </p:txBody>
      </p:sp>
      <p:sp>
        <p:nvSpPr>
          <p:cNvPr id="3" name="Content Placeholder 2">
            <a:extLst>
              <a:ext uri="{FF2B5EF4-FFF2-40B4-BE49-F238E27FC236}">
                <a16:creationId xmlns:a16="http://schemas.microsoft.com/office/drawing/2014/main" id="{8A7F0264-36CC-436D-AADD-02B099CFBB96}"/>
              </a:ext>
            </a:extLst>
          </p:cNvPr>
          <p:cNvSpPr>
            <a:spLocks noGrp="1"/>
          </p:cNvSpPr>
          <p:nvPr>
            <p:ph sz="quarter" idx="1"/>
          </p:nvPr>
        </p:nvSpPr>
        <p:spPr/>
        <p:txBody>
          <a:bodyPr/>
          <a:lstStyle/>
          <a:p>
            <a:r>
              <a:rPr lang="en-US" sz="2600" dirty="0"/>
              <a:t>Therefore, B will recognize $7,000 of ordinary income on the sale of B’s PSP interest to T</a:t>
            </a:r>
          </a:p>
          <a:p>
            <a:r>
              <a:rPr lang="en-US" sz="2600" dirty="0"/>
              <a:t>B will also recognize a $1,000 capital loss on the sale</a:t>
            </a:r>
          </a:p>
          <a:p>
            <a:pPr lvl="1"/>
            <a:r>
              <a:rPr lang="en-US" dirty="0"/>
              <a:t>$7,000 ordinary income less capital gain B would have realize in absence of Section 751(a)</a:t>
            </a:r>
          </a:p>
          <a:p>
            <a:endParaRPr lang="en-US" dirty="0"/>
          </a:p>
        </p:txBody>
      </p:sp>
      <p:sp>
        <p:nvSpPr>
          <p:cNvPr id="5" name="Slide Number Placeholder 4">
            <a:extLst>
              <a:ext uri="{FF2B5EF4-FFF2-40B4-BE49-F238E27FC236}">
                <a16:creationId xmlns:a16="http://schemas.microsoft.com/office/drawing/2014/main" id="{25127A54-DBA1-4220-A760-311C3E9DAD7A}"/>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39</a:t>
            </a:fld>
            <a:endParaRPr lang="en-US" dirty="0"/>
          </a:p>
        </p:txBody>
      </p:sp>
    </p:spTree>
    <p:extLst>
      <p:ext uri="{BB962C8B-B14F-4D97-AF65-F5344CB8AC3E}">
        <p14:creationId xmlns:p14="http://schemas.microsoft.com/office/powerpoint/2010/main" val="412082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QBID</a:t>
            </a:r>
            <a:r>
              <a:rPr lang="en-US" dirty="0" smtClean="0"/>
              <a:t> for Real Estate </a:t>
            </a:r>
            <a:endParaRPr lang="en-US" dirty="0"/>
          </a:p>
        </p:txBody>
      </p:sp>
      <p:sp>
        <p:nvSpPr>
          <p:cNvPr id="3" name="Content Placeholder 2"/>
          <p:cNvSpPr>
            <a:spLocks noGrp="1"/>
          </p:cNvSpPr>
          <p:nvPr>
            <p:ph sz="quarter" idx="1"/>
          </p:nvPr>
        </p:nvSpPr>
        <p:spPr/>
        <p:txBody>
          <a:bodyPr/>
          <a:lstStyle/>
          <a:p>
            <a:pPr marL="0" indent="0">
              <a:spcBef>
                <a:spcPts val="0"/>
              </a:spcBef>
              <a:buNone/>
            </a:pPr>
            <a:r>
              <a:rPr lang="en-US" sz="2400" dirty="0"/>
              <a:t>In </a:t>
            </a:r>
            <a:r>
              <a:rPr lang="en-US" sz="2400" u="sng" dirty="0"/>
              <a:t>Revenue Procedure 2019-38</a:t>
            </a:r>
            <a:r>
              <a:rPr lang="en-US" sz="2400" dirty="0"/>
              <a:t> and </a:t>
            </a:r>
            <a:r>
              <a:rPr lang="en-US" sz="2400" u="sng" dirty="0"/>
              <a:t>News Release 2019-158</a:t>
            </a:r>
            <a:r>
              <a:rPr lang="en-US" sz="2400" dirty="0"/>
              <a:t>, IRS set forth guidelines for the 250 hour safe harbor for real estate constituting a business for purpose of the </a:t>
            </a:r>
            <a:r>
              <a:rPr lang="en-US" sz="2400" dirty="0" err="1"/>
              <a:t>QBID</a:t>
            </a:r>
            <a:r>
              <a:rPr lang="en-US" sz="2400" dirty="0"/>
              <a:t> including:</a:t>
            </a:r>
          </a:p>
          <a:p>
            <a:pPr marL="0" indent="0">
              <a:spcBef>
                <a:spcPts val="0"/>
              </a:spcBef>
              <a:buNone/>
            </a:pPr>
            <a:endParaRPr lang="en-US" sz="2400" dirty="0"/>
          </a:p>
          <a:p>
            <a:pPr>
              <a:spcBef>
                <a:spcPts val="0"/>
              </a:spcBef>
            </a:pPr>
            <a:r>
              <a:rPr lang="en-US" sz="2400" dirty="0" smtClean="0"/>
              <a:t>The </a:t>
            </a:r>
            <a:r>
              <a:rPr lang="en-US" sz="2400" dirty="0"/>
              <a:t>250 hour test is annual in the first three years of a real estate enterprise and then becomes a three out of five year test</a:t>
            </a:r>
            <a:r>
              <a:rPr lang="en-US" sz="2400" dirty="0" smtClean="0"/>
              <a:t>.</a:t>
            </a:r>
            <a:endParaRPr lang="en-US" sz="2400" dirty="0"/>
          </a:p>
          <a:p>
            <a:pPr>
              <a:spcBef>
                <a:spcPts val="0"/>
              </a:spcBef>
            </a:pPr>
            <a:r>
              <a:rPr lang="en-US" sz="2400" dirty="0" smtClean="0"/>
              <a:t>Time </a:t>
            </a:r>
            <a:r>
              <a:rPr lang="en-US" sz="2400" dirty="0"/>
              <a:t>spent procuring property, arranging financing, reviewing financial statements for operational reports, improving property and travel time does not count toward the 250 hours</a:t>
            </a:r>
            <a:r>
              <a:rPr lang="en-US" sz="2400" dirty="0" smtClean="0"/>
              <a:t>.</a:t>
            </a:r>
            <a:endParaRPr lang="en-US" sz="2400" dirty="0"/>
          </a:p>
          <a:p>
            <a:pPr>
              <a:spcBef>
                <a:spcPts val="0"/>
              </a:spcBef>
            </a:pPr>
            <a:r>
              <a:rPr lang="en-US" sz="2400" dirty="0" smtClean="0"/>
              <a:t>Contemporaneous </a:t>
            </a:r>
            <a:r>
              <a:rPr lang="en-US" sz="2400" dirty="0"/>
              <a:t>time reports including descriptions must be maintained (after 2019).</a:t>
            </a:r>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4</a:t>
            </a:fld>
            <a:endParaRPr lang="en-US" altLang="en-US"/>
          </a:p>
        </p:txBody>
      </p:sp>
    </p:spTree>
    <p:extLst>
      <p:ext uri="{BB962C8B-B14F-4D97-AF65-F5344CB8AC3E}">
        <p14:creationId xmlns:p14="http://schemas.microsoft.com/office/powerpoint/2010/main" val="18214737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08D1D-D079-4F28-858A-94488F30E40B}"/>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8010C207-97F6-40BF-8912-618E6D31A910}"/>
              </a:ext>
            </a:extLst>
          </p:cNvPr>
          <p:cNvSpPr>
            <a:spLocks noGrp="1"/>
          </p:cNvSpPr>
          <p:nvPr>
            <p:ph sz="quarter" idx="1"/>
          </p:nvPr>
        </p:nvSpPr>
        <p:spPr/>
        <p:txBody>
          <a:bodyPr>
            <a:normAutofit/>
          </a:bodyPr>
          <a:lstStyle/>
          <a:p>
            <a:r>
              <a:rPr lang="en-US" sz="2600" b="1" u="sng" dirty="0"/>
              <a:t>Installment Sale</a:t>
            </a:r>
          </a:p>
          <a:p>
            <a:pPr lvl="1"/>
            <a:r>
              <a:rPr lang="en-US" sz="2400" dirty="0"/>
              <a:t>May be used only if at least one payment will be received in a year following the year of the disposition of the PSP interest (even if there is only one payment total)</a:t>
            </a:r>
          </a:p>
          <a:p>
            <a:pPr lvl="1"/>
            <a:r>
              <a:rPr lang="en-US" sz="2400" dirty="0" smtClean="0"/>
              <a:t>Transferor </a:t>
            </a:r>
            <a:r>
              <a:rPr lang="en-US" sz="2400" dirty="0"/>
              <a:t>partner’s annual gain is equal to the total installment payments received during the year multiplied by the “gross profits percentage”</a:t>
            </a:r>
          </a:p>
          <a:p>
            <a:pPr lvl="2"/>
            <a:r>
              <a:rPr lang="en-US" dirty="0"/>
              <a:t>The gross profits percentage is the excess of the purchase price for the PSP interest over the transferor partner’s adjusted basis in the PSP interest  </a:t>
            </a:r>
          </a:p>
          <a:p>
            <a:endParaRPr lang="en-US" b="1" u="sng" dirty="0"/>
          </a:p>
        </p:txBody>
      </p:sp>
      <p:sp>
        <p:nvSpPr>
          <p:cNvPr id="5" name="Slide Number Placeholder 4">
            <a:extLst>
              <a:ext uri="{FF2B5EF4-FFF2-40B4-BE49-F238E27FC236}">
                <a16:creationId xmlns:a16="http://schemas.microsoft.com/office/drawing/2014/main" id="{90F3440B-2000-47CA-A066-9D8EB22D8100}"/>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40</a:t>
            </a:fld>
            <a:endParaRPr lang="en-US" dirty="0"/>
          </a:p>
        </p:txBody>
      </p:sp>
    </p:spTree>
    <p:extLst>
      <p:ext uri="{BB962C8B-B14F-4D97-AF65-F5344CB8AC3E}">
        <p14:creationId xmlns:p14="http://schemas.microsoft.com/office/powerpoint/2010/main" val="2389802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1A3D-424D-4D05-945C-DA151088BE3D}"/>
              </a:ext>
            </a:extLst>
          </p:cNvPr>
          <p:cNvSpPr>
            <a:spLocks noGrp="1"/>
          </p:cNvSpPr>
          <p:nvPr>
            <p:ph type="title"/>
          </p:nvPr>
        </p:nvSpPr>
        <p:spPr/>
        <p:txBody>
          <a:bodyPr/>
          <a:lstStyle/>
          <a:p>
            <a:r>
              <a:rPr lang="en-US" dirty="0"/>
              <a:t>Consequences to Transferor Partner – Cross-Purchase </a:t>
            </a:r>
          </a:p>
        </p:txBody>
      </p:sp>
      <p:sp>
        <p:nvSpPr>
          <p:cNvPr id="3" name="Content Placeholder 2">
            <a:extLst>
              <a:ext uri="{FF2B5EF4-FFF2-40B4-BE49-F238E27FC236}">
                <a16:creationId xmlns:a16="http://schemas.microsoft.com/office/drawing/2014/main" id="{BA08120C-17D9-47D8-8985-1965A0CE69F0}"/>
              </a:ext>
            </a:extLst>
          </p:cNvPr>
          <p:cNvSpPr>
            <a:spLocks noGrp="1"/>
          </p:cNvSpPr>
          <p:nvPr>
            <p:ph sz="quarter" idx="1"/>
          </p:nvPr>
        </p:nvSpPr>
        <p:spPr/>
        <p:txBody>
          <a:bodyPr>
            <a:normAutofit/>
          </a:bodyPr>
          <a:lstStyle/>
          <a:p>
            <a:r>
              <a:rPr lang="en-US" sz="2600" b="1" u="sng" dirty="0"/>
              <a:t>Installment Sale </a:t>
            </a:r>
          </a:p>
          <a:p>
            <a:pPr lvl="1"/>
            <a:r>
              <a:rPr lang="en-US" dirty="0"/>
              <a:t>Section 741 capital gain</a:t>
            </a:r>
          </a:p>
          <a:p>
            <a:pPr lvl="2"/>
            <a:r>
              <a:rPr lang="en-US" dirty="0"/>
              <a:t>Section 741 capital gain may be reported under installment method</a:t>
            </a:r>
          </a:p>
          <a:p>
            <a:pPr lvl="1"/>
            <a:r>
              <a:rPr lang="en-US" dirty="0"/>
              <a:t>Section 1250 gain</a:t>
            </a:r>
          </a:p>
          <a:p>
            <a:pPr lvl="2"/>
            <a:r>
              <a:rPr lang="en-US" dirty="0"/>
              <a:t>May </a:t>
            </a:r>
            <a:r>
              <a:rPr lang="en-US" b="1" u="sng" dirty="0"/>
              <a:t>not </a:t>
            </a:r>
            <a:r>
              <a:rPr lang="en-US" dirty="0"/>
              <a:t>be reported under installment method; must be recognized before Section 741 capital gain, and must be recognized in year of sale </a:t>
            </a:r>
          </a:p>
          <a:p>
            <a:pPr lvl="1"/>
            <a:r>
              <a:rPr lang="en-US" dirty="0"/>
              <a:t>Section 751(a) gain</a:t>
            </a:r>
          </a:p>
          <a:p>
            <a:pPr lvl="2"/>
            <a:r>
              <a:rPr lang="en-US" dirty="0"/>
              <a:t>May </a:t>
            </a:r>
            <a:r>
              <a:rPr lang="en-US" b="1" u="sng" dirty="0"/>
              <a:t>not</a:t>
            </a:r>
            <a:r>
              <a:rPr lang="en-US" dirty="0"/>
              <a:t> be reported under installment method (including Section 1245 depreciation recapture)</a:t>
            </a:r>
          </a:p>
          <a:p>
            <a:endParaRPr lang="en-US" dirty="0"/>
          </a:p>
        </p:txBody>
      </p:sp>
      <p:sp>
        <p:nvSpPr>
          <p:cNvPr id="5" name="Slide Number Placeholder 4">
            <a:extLst>
              <a:ext uri="{FF2B5EF4-FFF2-40B4-BE49-F238E27FC236}">
                <a16:creationId xmlns:a16="http://schemas.microsoft.com/office/drawing/2014/main" id="{FF824F0C-A815-4D2A-974C-1E489FA46D88}"/>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41</a:t>
            </a:fld>
            <a:endParaRPr lang="en-US" dirty="0"/>
          </a:p>
        </p:txBody>
      </p:sp>
    </p:spTree>
    <p:extLst>
      <p:ext uri="{BB962C8B-B14F-4D97-AF65-F5344CB8AC3E}">
        <p14:creationId xmlns:p14="http://schemas.microsoft.com/office/powerpoint/2010/main" val="12230601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DE5D-4BBA-43F0-9C14-A24F914EA712}"/>
              </a:ext>
            </a:extLst>
          </p:cNvPr>
          <p:cNvSpPr>
            <a:spLocks noGrp="1"/>
          </p:cNvSpPr>
          <p:nvPr>
            <p:ph type="title"/>
          </p:nvPr>
        </p:nvSpPr>
        <p:spPr/>
        <p:txBody>
          <a:bodyPr/>
          <a:lstStyle/>
          <a:p>
            <a:r>
              <a:rPr lang="en-US" dirty="0"/>
              <a:t>Consequences to Transferor Partner – Cross-Purchase</a:t>
            </a:r>
          </a:p>
        </p:txBody>
      </p:sp>
      <p:sp>
        <p:nvSpPr>
          <p:cNvPr id="3" name="Content Placeholder 2">
            <a:extLst>
              <a:ext uri="{FF2B5EF4-FFF2-40B4-BE49-F238E27FC236}">
                <a16:creationId xmlns:a16="http://schemas.microsoft.com/office/drawing/2014/main" id="{EFD962C4-E4E4-4FC6-B6F6-CB74D6B583CE}"/>
              </a:ext>
            </a:extLst>
          </p:cNvPr>
          <p:cNvSpPr>
            <a:spLocks noGrp="1"/>
          </p:cNvSpPr>
          <p:nvPr>
            <p:ph sz="quarter" idx="1"/>
          </p:nvPr>
        </p:nvSpPr>
        <p:spPr/>
        <p:txBody>
          <a:bodyPr/>
          <a:lstStyle/>
          <a:p>
            <a:r>
              <a:rPr lang="en-US" sz="2600" b="1" dirty="0"/>
              <a:t>Suspended Losses </a:t>
            </a:r>
          </a:p>
          <a:p>
            <a:pPr lvl="1"/>
            <a:r>
              <a:rPr lang="en-US" sz="2400" dirty="0"/>
              <a:t>If transferor partner had suspended losses due to basis limitation, the suspended losses are lost</a:t>
            </a:r>
          </a:p>
          <a:p>
            <a:pPr lvl="2"/>
            <a:r>
              <a:rPr lang="en-US" dirty="0" smtClean="0"/>
              <a:t>Transferee </a:t>
            </a:r>
            <a:r>
              <a:rPr lang="en-US" dirty="0"/>
              <a:t>partner does not succeed to the suspended losses</a:t>
            </a:r>
          </a:p>
          <a:p>
            <a:pPr lvl="2"/>
            <a:r>
              <a:rPr lang="en-US" dirty="0"/>
              <a:t>Suspended losses cannot be used to offset gain on sale of PSP interest</a:t>
            </a:r>
          </a:p>
          <a:p>
            <a:pPr lvl="2"/>
            <a:r>
              <a:rPr lang="en-US" dirty="0"/>
              <a:t>Section 704(d); Treas. Reg. 1.704-1(d)(2)</a:t>
            </a:r>
          </a:p>
        </p:txBody>
      </p:sp>
      <p:sp>
        <p:nvSpPr>
          <p:cNvPr id="5" name="Slide Number Placeholder 4">
            <a:extLst>
              <a:ext uri="{FF2B5EF4-FFF2-40B4-BE49-F238E27FC236}">
                <a16:creationId xmlns:a16="http://schemas.microsoft.com/office/drawing/2014/main" id="{6C519D6A-4862-4D26-913F-F92F6E0D532C}"/>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42</a:t>
            </a:fld>
            <a:endParaRPr lang="en-US" dirty="0"/>
          </a:p>
        </p:txBody>
      </p:sp>
    </p:spTree>
    <p:extLst>
      <p:ext uri="{BB962C8B-B14F-4D97-AF65-F5344CB8AC3E}">
        <p14:creationId xmlns:p14="http://schemas.microsoft.com/office/powerpoint/2010/main" val="10087739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67B20-CE22-4224-A067-0FB987D6EFB9}"/>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9AD6B046-8E32-4418-B9B7-30C8283C085D}"/>
              </a:ext>
            </a:extLst>
          </p:cNvPr>
          <p:cNvSpPr>
            <a:spLocks noGrp="1"/>
          </p:cNvSpPr>
          <p:nvPr>
            <p:ph sz="quarter" idx="1"/>
          </p:nvPr>
        </p:nvSpPr>
        <p:spPr/>
        <p:txBody>
          <a:bodyPr/>
          <a:lstStyle/>
          <a:p>
            <a:r>
              <a:rPr lang="en-US" sz="2600" b="1" dirty="0"/>
              <a:t>Basis</a:t>
            </a:r>
            <a:r>
              <a:rPr lang="en-US" sz="2600" dirty="0"/>
              <a:t> – Transferee partner takes a Section 1012 cost basis in the purchased PSP interest, plus share of PSP liabilities</a:t>
            </a:r>
          </a:p>
          <a:p>
            <a:r>
              <a:rPr lang="en-US" sz="2600" b="1" dirty="0"/>
              <a:t>Treasury Reg. 1.704-3(a)(7): </a:t>
            </a:r>
            <a:r>
              <a:rPr lang="en-US" sz="2600" dirty="0"/>
              <a:t>generally, transferee partner succeeds to transferor partner’s tax allocations (except for Section 704(c)(1)(C) built-in loss property)</a:t>
            </a:r>
          </a:p>
          <a:p>
            <a:pPr marL="0" indent="0">
              <a:buNone/>
            </a:pPr>
            <a:endParaRPr lang="en-US" dirty="0"/>
          </a:p>
        </p:txBody>
      </p:sp>
      <p:sp>
        <p:nvSpPr>
          <p:cNvPr id="5" name="Slide Number Placeholder 4">
            <a:extLst>
              <a:ext uri="{FF2B5EF4-FFF2-40B4-BE49-F238E27FC236}">
                <a16:creationId xmlns:a16="http://schemas.microsoft.com/office/drawing/2014/main" id="{798E5E37-06B5-403E-8B9F-A899421D801E}"/>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43</a:t>
            </a:fld>
            <a:endParaRPr lang="en-US" dirty="0"/>
          </a:p>
        </p:txBody>
      </p:sp>
    </p:spTree>
    <p:extLst>
      <p:ext uri="{BB962C8B-B14F-4D97-AF65-F5344CB8AC3E}">
        <p14:creationId xmlns:p14="http://schemas.microsoft.com/office/powerpoint/2010/main" val="21602130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DF47C-14A7-4EB7-AA42-B2A78EDDAEE4}"/>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C6A4300E-622E-4127-8F6B-D8A66CE9400D}"/>
              </a:ext>
            </a:extLst>
          </p:cNvPr>
          <p:cNvSpPr>
            <a:spLocks noGrp="1"/>
          </p:cNvSpPr>
          <p:nvPr>
            <p:ph sz="quarter" idx="1"/>
          </p:nvPr>
        </p:nvSpPr>
        <p:spPr/>
        <p:txBody>
          <a:bodyPr/>
          <a:lstStyle/>
          <a:p>
            <a:r>
              <a:rPr lang="en-US" sz="2600" dirty="0" smtClean="0"/>
              <a:t>The </a:t>
            </a:r>
            <a:r>
              <a:rPr lang="en-US" sz="2600" dirty="0"/>
              <a:t>purchase of a PSP interest starts a new holding period for the transferee partner </a:t>
            </a:r>
          </a:p>
          <a:p>
            <a:pPr marL="0" indent="0">
              <a:buNone/>
            </a:pPr>
            <a:endParaRPr lang="en-US" sz="2600" dirty="0"/>
          </a:p>
          <a:p>
            <a:r>
              <a:rPr lang="en-US" sz="2600" dirty="0"/>
              <a:t>Generally, inside basis in PSP assets not adjusted as a result of PSP interest sale (Section 743(a)), unless Section 754 election is made</a:t>
            </a:r>
          </a:p>
          <a:p>
            <a:endParaRPr lang="en-US" dirty="0"/>
          </a:p>
        </p:txBody>
      </p:sp>
      <p:sp>
        <p:nvSpPr>
          <p:cNvPr id="5" name="Slide Number Placeholder 4">
            <a:extLst>
              <a:ext uri="{FF2B5EF4-FFF2-40B4-BE49-F238E27FC236}">
                <a16:creationId xmlns:a16="http://schemas.microsoft.com/office/drawing/2014/main" id="{8DCDAAA3-4505-48F2-B56C-958AF8D880A2}"/>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44</a:t>
            </a:fld>
            <a:endParaRPr lang="en-US" dirty="0"/>
          </a:p>
        </p:txBody>
      </p:sp>
    </p:spTree>
    <p:extLst>
      <p:ext uri="{BB962C8B-B14F-4D97-AF65-F5344CB8AC3E}">
        <p14:creationId xmlns:p14="http://schemas.microsoft.com/office/powerpoint/2010/main" val="14333882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424D-0A69-4888-96D2-69C934417934}"/>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A73C17C7-4504-42EA-973E-6E3C1C38F197}"/>
              </a:ext>
            </a:extLst>
          </p:cNvPr>
          <p:cNvSpPr>
            <a:spLocks noGrp="1"/>
          </p:cNvSpPr>
          <p:nvPr>
            <p:ph sz="quarter" idx="1"/>
          </p:nvPr>
        </p:nvSpPr>
        <p:spPr/>
        <p:txBody>
          <a:bodyPr>
            <a:normAutofit/>
          </a:bodyPr>
          <a:lstStyle/>
          <a:p>
            <a:r>
              <a:rPr lang="en-US" sz="2600" b="1" dirty="0"/>
              <a:t>Section 754 Election</a:t>
            </a:r>
            <a:r>
              <a:rPr lang="en-US" sz="2600" dirty="0"/>
              <a:t>:</a:t>
            </a:r>
          </a:p>
          <a:p>
            <a:pPr lvl="1"/>
            <a:r>
              <a:rPr lang="en-US" dirty="0"/>
              <a:t>PSP makes the 754 election (cannot be revoked without IRS consent) in the event of a sale or exchange of a PSP interest, or in the event of the death of a partner</a:t>
            </a:r>
          </a:p>
          <a:p>
            <a:pPr lvl="1"/>
            <a:r>
              <a:rPr lang="en-US" dirty="0"/>
              <a:t>Effect of election is to allow an inside basis step-up for the </a:t>
            </a:r>
            <a:r>
              <a:rPr lang="en-US" b="1" i="1" dirty="0"/>
              <a:t>transferee partner only </a:t>
            </a:r>
            <a:r>
              <a:rPr lang="en-US" dirty="0"/>
              <a:t>(Section 743(b))</a:t>
            </a:r>
          </a:p>
          <a:p>
            <a:pPr lvl="2"/>
            <a:r>
              <a:rPr lang="en-US" dirty="0"/>
              <a:t>PSP required to maintain separate basis account for purchased PSP interest</a:t>
            </a:r>
          </a:p>
          <a:p>
            <a:pPr lvl="2"/>
            <a:r>
              <a:rPr lang="en-US" dirty="0"/>
              <a:t>PSP required to calculate new depreciation schedules </a:t>
            </a:r>
          </a:p>
          <a:p>
            <a:pPr lvl="1"/>
            <a:endParaRPr lang="en-US" dirty="0"/>
          </a:p>
        </p:txBody>
      </p:sp>
      <p:sp>
        <p:nvSpPr>
          <p:cNvPr id="5" name="Slide Number Placeholder 4">
            <a:extLst>
              <a:ext uri="{FF2B5EF4-FFF2-40B4-BE49-F238E27FC236}">
                <a16:creationId xmlns:a16="http://schemas.microsoft.com/office/drawing/2014/main" id="{C0AF4ADD-0AAE-4070-8A71-0B573AA4A06C}"/>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45</a:t>
            </a:fld>
            <a:endParaRPr lang="en-US" dirty="0"/>
          </a:p>
        </p:txBody>
      </p:sp>
    </p:spTree>
    <p:extLst>
      <p:ext uri="{BB962C8B-B14F-4D97-AF65-F5344CB8AC3E}">
        <p14:creationId xmlns:p14="http://schemas.microsoft.com/office/powerpoint/2010/main" val="2325812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74803-FAA8-42CF-B0E7-EE07A03D2271}"/>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F59B1B0D-8DA3-490C-8792-DB368B05634E}"/>
              </a:ext>
            </a:extLst>
          </p:cNvPr>
          <p:cNvSpPr>
            <a:spLocks noGrp="1"/>
          </p:cNvSpPr>
          <p:nvPr>
            <p:ph sz="quarter" idx="1"/>
          </p:nvPr>
        </p:nvSpPr>
        <p:spPr/>
        <p:txBody>
          <a:bodyPr/>
          <a:lstStyle/>
          <a:p>
            <a:r>
              <a:rPr lang="en-US" sz="2600" b="1" dirty="0"/>
              <a:t>Section 754 Election</a:t>
            </a:r>
            <a:r>
              <a:rPr lang="en-US" sz="2600" dirty="0"/>
              <a:t>:</a:t>
            </a:r>
          </a:p>
          <a:p>
            <a:pPr lvl="1"/>
            <a:r>
              <a:rPr lang="en-US" dirty="0"/>
              <a:t>Avoids double taxation on same income when PSP later sells the assets </a:t>
            </a:r>
          </a:p>
          <a:p>
            <a:pPr lvl="1"/>
            <a:r>
              <a:rPr lang="en-US" dirty="0"/>
              <a:t>Step-up in basis for transferee partner is equal to difference between transferee partner’s outside basis in the transferred PSP interest and his share of inside basis of PSP property</a:t>
            </a:r>
          </a:p>
          <a:p>
            <a:pPr lvl="1"/>
            <a:endParaRPr lang="en-US" dirty="0"/>
          </a:p>
          <a:p>
            <a:endParaRPr lang="en-US" dirty="0"/>
          </a:p>
        </p:txBody>
      </p:sp>
      <p:sp>
        <p:nvSpPr>
          <p:cNvPr id="5" name="Slide Number Placeholder 4">
            <a:extLst>
              <a:ext uri="{FF2B5EF4-FFF2-40B4-BE49-F238E27FC236}">
                <a16:creationId xmlns:a16="http://schemas.microsoft.com/office/drawing/2014/main" id="{05A7C271-E0CE-4899-AA20-43AE726FB332}"/>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46</a:t>
            </a:fld>
            <a:endParaRPr lang="en-US" dirty="0"/>
          </a:p>
        </p:txBody>
      </p:sp>
    </p:spTree>
    <p:extLst>
      <p:ext uri="{BB962C8B-B14F-4D97-AF65-F5344CB8AC3E}">
        <p14:creationId xmlns:p14="http://schemas.microsoft.com/office/powerpoint/2010/main" val="421614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565B2-7EAD-4A33-AFBE-4CCD8412691E}"/>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E21C028F-8E7C-4487-AB33-233FDC834689}"/>
              </a:ext>
            </a:extLst>
          </p:cNvPr>
          <p:cNvSpPr>
            <a:spLocks noGrp="1"/>
          </p:cNvSpPr>
          <p:nvPr>
            <p:ph sz="quarter" idx="1"/>
          </p:nvPr>
        </p:nvSpPr>
        <p:spPr/>
        <p:txBody>
          <a:bodyPr/>
          <a:lstStyle/>
          <a:p>
            <a:r>
              <a:rPr lang="en-US" sz="2600" b="1" dirty="0"/>
              <a:t>Section 754 Election:</a:t>
            </a:r>
          </a:p>
          <a:p>
            <a:pPr lvl="1"/>
            <a:r>
              <a:rPr lang="en-US" dirty="0"/>
              <a:t>If no Section 704(c) gain, transferee partner’s share of inside basis is his equity interest multiplied by the total basis of PSP assets </a:t>
            </a:r>
          </a:p>
          <a:p>
            <a:pPr lvl="1"/>
            <a:r>
              <a:rPr lang="en-US" dirty="0"/>
              <a:t>If Section 704(c) gain, Treas. Reg. 1.743-1(d) provides formula for determining transferee partner’s share of inside basis </a:t>
            </a:r>
          </a:p>
          <a:p>
            <a:pPr lvl="1"/>
            <a:r>
              <a:rPr lang="en-US" dirty="0"/>
              <a:t>Under Section 755, inside basis adjustment is allocated among PSP assets </a:t>
            </a:r>
          </a:p>
          <a:p>
            <a:pPr lvl="1"/>
            <a:endParaRPr lang="en-US" dirty="0"/>
          </a:p>
        </p:txBody>
      </p:sp>
      <p:sp>
        <p:nvSpPr>
          <p:cNvPr id="5" name="Slide Number Placeholder 4">
            <a:extLst>
              <a:ext uri="{FF2B5EF4-FFF2-40B4-BE49-F238E27FC236}">
                <a16:creationId xmlns:a16="http://schemas.microsoft.com/office/drawing/2014/main" id="{1AA6128D-CB4A-4947-8C31-DD3520A37DDE}"/>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47</a:t>
            </a:fld>
            <a:endParaRPr lang="en-US" dirty="0"/>
          </a:p>
        </p:txBody>
      </p:sp>
    </p:spTree>
    <p:extLst>
      <p:ext uri="{BB962C8B-B14F-4D97-AF65-F5344CB8AC3E}">
        <p14:creationId xmlns:p14="http://schemas.microsoft.com/office/powerpoint/2010/main" val="6634462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64E6A-4CFC-40E7-881A-6319E96347D5}"/>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CDAF13A8-2650-4AA7-9E77-CD36F6C3A024}"/>
              </a:ext>
            </a:extLst>
          </p:cNvPr>
          <p:cNvSpPr>
            <a:spLocks noGrp="1"/>
          </p:cNvSpPr>
          <p:nvPr>
            <p:ph sz="quarter" idx="1"/>
          </p:nvPr>
        </p:nvSpPr>
        <p:spPr/>
        <p:txBody>
          <a:bodyPr/>
          <a:lstStyle/>
          <a:p>
            <a:r>
              <a:rPr lang="en-US" sz="2600" b="1" dirty="0"/>
              <a:t>Section 754 Election:</a:t>
            </a:r>
          </a:p>
          <a:p>
            <a:pPr lvl="1"/>
            <a:r>
              <a:rPr lang="en-US" dirty="0"/>
              <a:t>In the event of a “Substantial Built-in Loss”, Section 743 may require inside basis even when 754 election has not been made </a:t>
            </a:r>
          </a:p>
        </p:txBody>
      </p:sp>
      <p:sp>
        <p:nvSpPr>
          <p:cNvPr id="5" name="Slide Number Placeholder 4">
            <a:extLst>
              <a:ext uri="{FF2B5EF4-FFF2-40B4-BE49-F238E27FC236}">
                <a16:creationId xmlns:a16="http://schemas.microsoft.com/office/drawing/2014/main" id="{7B9B0D41-D92F-489D-9FDD-AA0D55480A46}"/>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48</a:t>
            </a:fld>
            <a:endParaRPr lang="en-US" dirty="0"/>
          </a:p>
        </p:txBody>
      </p:sp>
    </p:spTree>
    <p:extLst>
      <p:ext uri="{BB962C8B-B14F-4D97-AF65-F5344CB8AC3E}">
        <p14:creationId xmlns:p14="http://schemas.microsoft.com/office/powerpoint/2010/main" val="14070264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0EE99-B0F7-4C38-98FA-DB6574969985}"/>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4B6832DE-D95A-477B-B354-DE764CDB77FD}"/>
              </a:ext>
            </a:extLst>
          </p:cNvPr>
          <p:cNvSpPr>
            <a:spLocks noGrp="1"/>
          </p:cNvSpPr>
          <p:nvPr>
            <p:ph sz="quarter" idx="1"/>
          </p:nvPr>
        </p:nvSpPr>
        <p:spPr/>
        <p:txBody>
          <a:bodyPr/>
          <a:lstStyle/>
          <a:p>
            <a:r>
              <a:rPr lang="en-US" sz="2600" b="1" dirty="0"/>
              <a:t>Substantial Built-in Loss:</a:t>
            </a:r>
          </a:p>
          <a:p>
            <a:pPr lvl="1"/>
            <a:r>
              <a:rPr lang="en-US" dirty="0"/>
              <a:t>PSP has substantial built-in loss when the PSP’s total adjusted bases in all PSP assets exceed total fair market value of PSP assets by more than $250,000</a:t>
            </a:r>
          </a:p>
          <a:p>
            <a:pPr lvl="1"/>
            <a:r>
              <a:rPr lang="en-US" dirty="0"/>
              <a:t>2017 TCJA added the following: PSP deemed to have a substantial built-in loss if transferee partner would be allocated loss of more than $250,000 if PSP assets were sold for fair market value immediately after purchase of PSP interest</a:t>
            </a:r>
          </a:p>
        </p:txBody>
      </p:sp>
      <p:sp>
        <p:nvSpPr>
          <p:cNvPr id="5" name="Slide Number Placeholder 4">
            <a:extLst>
              <a:ext uri="{FF2B5EF4-FFF2-40B4-BE49-F238E27FC236}">
                <a16:creationId xmlns:a16="http://schemas.microsoft.com/office/drawing/2014/main" id="{7E5887C2-139D-492D-849F-E69335FF4960}"/>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49</a:t>
            </a:fld>
            <a:endParaRPr lang="en-US" dirty="0"/>
          </a:p>
        </p:txBody>
      </p:sp>
    </p:spTree>
    <p:extLst>
      <p:ext uri="{BB962C8B-B14F-4D97-AF65-F5344CB8AC3E}">
        <p14:creationId xmlns:p14="http://schemas.microsoft.com/office/powerpoint/2010/main" val="15015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quarter" idx="1"/>
          </p:nvPr>
        </p:nvSpPr>
        <p:spPr>
          <a:xfrm>
            <a:off x="612648" y="1600200"/>
            <a:ext cx="8153400" cy="4853152"/>
          </a:xfrm>
        </p:spPr>
        <p:txBody>
          <a:bodyPr/>
          <a:lstStyle/>
          <a:p>
            <a:pPr>
              <a:spcBef>
                <a:spcPts val="0"/>
              </a:spcBef>
            </a:pPr>
            <a:r>
              <a:rPr lang="en-US" sz="2700" dirty="0" smtClean="0"/>
              <a:t>Separate </a:t>
            </a:r>
            <a:r>
              <a:rPr lang="en-US" sz="2700" dirty="0"/>
              <a:t>books and records must be maintained even if properties are combined into a single enterprise</a:t>
            </a:r>
            <a:r>
              <a:rPr lang="en-US" sz="2700" dirty="0" smtClean="0"/>
              <a:t>.</a:t>
            </a:r>
            <a:endParaRPr lang="en-US" sz="2700" dirty="0"/>
          </a:p>
          <a:p>
            <a:pPr>
              <a:spcBef>
                <a:spcPts val="0"/>
              </a:spcBef>
            </a:pPr>
            <a:r>
              <a:rPr lang="en-US" sz="2700" dirty="0" smtClean="0"/>
              <a:t>If </a:t>
            </a:r>
            <a:r>
              <a:rPr lang="en-US" sz="2700" dirty="0"/>
              <a:t>properties are aggregated, residential and commercial properties must be aggregated separately while mixed-use property must be bifurcated into separate residential and commercial portions</a:t>
            </a:r>
            <a:r>
              <a:rPr lang="en-US" sz="2700" dirty="0" smtClean="0"/>
              <a:t>.</a:t>
            </a:r>
            <a:endParaRPr lang="en-US" sz="2700" dirty="0"/>
          </a:p>
          <a:p>
            <a:pPr>
              <a:spcBef>
                <a:spcPts val="0"/>
              </a:spcBef>
            </a:pPr>
            <a:r>
              <a:rPr lang="en-US" sz="2700" dirty="0" smtClean="0"/>
              <a:t>The </a:t>
            </a:r>
            <a:r>
              <a:rPr lang="en-US" sz="2700" dirty="0"/>
              <a:t>taxpayer must attach a statement of reliance on the safe harbor to a timely filed return</a:t>
            </a:r>
            <a:r>
              <a:rPr lang="en-US" sz="2700" dirty="0" smtClean="0"/>
              <a:t>.</a:t>
            </a:r>
          </a:p>
          <a:p>
            <a:pPr marL="0" indent="0">
              <a:spcBef>
                <a:spcPts val="0"/>
              </a:spcBef>
              <a:buNone/>
            </a:pPr>
            <a:endParaRPr lang="en-US" sz="1800" dirty="0" smtClean="0"/>
          </a:p>
          <a:p>
            <a:pPr marL="0" indent="0">
              <a:spcBef>
                <a:spcPts val="0"/>
              </a:spcBef>
              <a:buNone/>
            </a:pPr>
            <a:r>
              <a:rPr lang="en-US" sz="2700" dirty="0" smtClean="0"/>
              <a:t>Real property not qualifying for the safe harbor including triple net lease property may qualify on the facts for the QBID.</a:t>
            </a:r>
            <a:endParaRPr lang="en-US" sz="2700"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5</a:t>
            </a:fld>
            <a:endParaRPr lang="en-US" altLang="en-US"/>
          </a:p>
        </p:txBody>
      </p:sp>
      <p:sp>
        <p:nvSpPr>
          <p:cNvPr id="6" name="Title 1"/>
          <p:cNvSpPr txBox="1">
            <a:spLocks/>
          </p:cNvSpPr>
          <p:nvPr/>
        </p:nvSpPr>
        <p:spPr bwMode="auto">
          <a:xfrm>
            <a:off x="612648"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300" kern="1200" cap="all" baseline="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Tw Cen MT" pitchFamily="34" charset="0"/>
              </a:defRPr>
            </a:lvl2pPr>
            <a:lvl3pPr algn="l" rtl="0" eaLnBrk="1" fontAlgn="base" hangingPunct="1">
              <a:spcBef>
                <a:spcPct val="0"/>
              </a:spcBef>
              <a:spcAft>
                <a:spcPct val="0"/>
              </a:spcAft>
              <a:defRPr sz="3300">
                <a:solidFill>
                  <a:schemeClr val="tx2"/>
                </a:solidFill>
                <a:latin typeface="Tw Cen MT" pitchFamily="34" charset="0"/>
              </a:defRPr>
            </a:lvl3pPr>
            <a:lvl4pPr algn="l" rtl="0" eaLnBrk="1" fontAlgn="base" hangingPunct="1">
              <a:spcBef>
                <a:spcPct val="0"/>
              </a:spcBef>
              <a:spcAft>
                <a:spcPct val="0"/>
              </a:spcAft>
              <a:defRPr sz="3300">
                <a:solidFill>
                  <a:schemeClr val="tx2"/>
                </a:solidFill>
                <a:latin typeface="Tw Cen MT" pitchFamily="34" charset="0"/>
              </a:defRPr>
            </a:lvl4pPr>
            <a:lvl5pPr algn="l" rtl="0" eaLnBrk="1" fontAlgn="base" hangingPunct="1">
              <a:spcBef>
                <a:spcPct val="0"/>
              </a:spcBef>
              <a:spcAft>
                <a:spcPct val="0"/>
              </a:spcAft>
              <a:defRPr sz="3300">
                <a:solidFill>
                  <a:schemeClr val="tx2"/>
                </a:solidFill>
                <a:latin typeface="Tw Cen MT" pitchFamily="34" charset="0"/>
              </a:defRPr>
            </a:lvl5pPr>
            <a:lvl6pPr marL="342900" algn="l" rtl="0" eaLnBrk="1" fontAlgn="base" hangingPunct="1">
              <a:spcBef>
                <a:spcPct val="0"/>
              </a:spcBef>
              <a:spcAft>
                <a:spcPct val="0"/>
              </a:spcAft>
              <a:defRPr sz="3300">
                <a:solidFill>
                  <a:schemeClr val="tx2"/>
                </a:solidFill>
                <a:latin typeface="Tw Cen MT" pitchFamily="34" charset="0"/>
              </a:defRPr>
            </a:lvl6pPr>
            <a:lvl7pPr marL="685800" algn="l" rtl="0" eaLnBrk="1" fontAlgn="base" hangingPunct="1">
              <a:spcBef>
                <a:spcPct val="0"/>
              </a:spcBef>
              <a:spcAft>
                <a:spcPct val="0"/>
              </a:spcAft>
              <a:defRPr sz="3300">
                <a:solidFill>
                  <a:schemeClr val="tx2"/>
                </a:solidFill>
                <a:latin typeface="Tw Cen MT" pitchFamily="34" charset="0"/>
              </a:defRPr>
            </a:lvl7pPr>
            <a:lvl8pPr marL="1028700" algn="l" rtl="0" eaLnBrk="1" fontAlgn="base" hangingPunct="1">
              <a:spcBef>
                <a:spcPct val="0"/>
              </a:spcBef>
              <a:spcAft>
                <a:spcPct val="0"/>
              </a:spcAft>
              <a:defRPr sz="3300">
                <a:solidFill>
                  <a:schemeClr val="tx2"/>
                </a:solidFill>
                <a:latin typeface="Tw Cen MT" pitchFamily="34" charset="0"/>
              </a:defRPr>
            </a:lvl8pPr>
            <a:lvl9pPr marL="1371600" algn="l" rtl="0" eaLnBrk="1" fontAlgn="base" hangingPunct="1">
              <a:spcBef>
                <a:spcPct val="0"/>
              </a:spcBef>
              <a:spcAft>
                <a:spcPct val="0"/>
              </a:spcAft>
              <a:defRPr sz="3300">
                <a:solidFill>
                  <a:schemeClr val="tx2"/>
                </a:solidFill>
                <a:latin typeface="Tw Cen MT" pitchFamily="34" charset="0"/>
              </a:defRPr>
            </a:lvl9pPr>
          </a:lstStyle>
          <a:p>
            <a:r>
              <a:rPr lang="en-US" smtClean="0"/>
              <a:t>QBID for Real Estate </a:t>
            </a:r>
            <a:endParaRPr lang="en-US" dirty="0"/>
          </a:p>
        </p:txBody>
      </p:sp>
    </p:spTree>
    <p:extLst>
      <p:ext uri="{BB962C8B-B14F-4D97-AF65-F5344CB8AC3E}">
        <p14:creationId xmlns:p14="http://schemas.microsoft.com/office/powerpoint/2010/main" val="10782839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ABA91-E71A-45BE-ADC4-63EA4D84CFA3}"/>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91C06A1D-FB2A-4747-96A1-7631F28AA4AA}"/>
              </a:ext>
            </a:extLst>
          </p:cNvPr>
          <p:cNvSpPr>
            <a:spLocks noGrp="1"/>
          </p:cNvSpPr>
          <p:nvPr>
            <p:ph sz="quarter" idx="1"/>
          </p:nvPr>
        </p:nvSpPr>
        <p:spPr/>
        <p:txBody>
          <a:bodyPr>
            <a:normAutofit/>
          </a:bodyPr>
          <a:lstStyle/>
          <a:p>
            <a:r>
              <a:rPr lang="en-US" sz="2600" b="1" dirty="0"/>
              <a:t>Section 732(d)</a:t>
            </a:r>
          </a:p>
          <a:p>
            <a:pPr lvl="1"/>
            <a:r>
              <a:rPr lang="en-US" dirty="0"/>
              <a:t>Upon death of a partner, if PSP has not made and will not make Section 754, estate can, itself, make Section 732(d) election</a:t>
            </a:r>
          </a:p>
          <a:p>
            <a:pPr lvl="2"/>
            <a:r>
              <a:rPr lang="en-US" dirty="0"/>
              <a:t>Election made either with estate’s income tax return for year of distribution or first year in which basis of distributed property is pertinent in determining estate’s income tax                        </a:t>
            </a:r>
          </a:p>
          <a:p>
            <a:pPr lvl="2"/>
            <a:r>
              <a:rPr lang="en-US" dirty="0"/>
              <a:t>(Treas. Reg. 1.732-1(d)(3)</a:t>
            </a:r>
          </a:p>
        </p:txBody>
      </p:sp>
      <p:sp>
        <p:nvSpPr>
          <p:cNvPr id="5" name="Slide Number Placeholder 4">
            <a:extLst>
              <a:ext uri="{FF2B5EF4-FFF2-40B4-BE49-F238E27FC236}">
                <a16:creationId xmlns:a16="http://schemas.microsoft.com/office/drawing/2014/main" id="{F9AF349D-E59A-4DE6-9726-D59295172F7A}"/>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50</a:t>
            </a:fld>
            <a:endParaRPr lang="en-US" dirty="0"/>
          </a:p>
        </p:txBody>
      </p:sp>
    </p:spTree>
    <p:extLst>
      <p:ext uri="{BB962C8B-B14F-4D97-AF65-F5344CB8AC3E}">
        <p14:creationId xmlns:p14="http://schemas.microsoft.com/office/powerpoint/2010/main" val="22486780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543E5-0282-4A8D-9B7E-0F1E423B6936}"/>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A8B4C01C-C215-4A1E-991C-2D170F462EB4}"/>
              </a:ext>
            </a:extLst>
          </p:cNvPr>
          <p:cNvSpPr>
            <a:spLocks noGrp="1"/>
          </p:cNvSpPr>
          <p:nvPr>
            <p:ph sz="quarter" idx="1"/>
          </p:nvPr>
        </p:nvSpPr>
        <p:spPr/>
        <p:txBody>
          <a:bodyPr/>
          <a:lstStyle/>
          <a:p>
            <a:r>
              <a:rPr lang="en-US" sz="2600" b="1" dirty="0"/>
              <a:t>Section 732(d)</a:t>
            </a:r>
          </a:p>
          <a:p>
            <a:pPr lvl="1"/>
            <a:r>
              <a:rPr lang="en-US" dirty="0"/>
              <a:t>Effect: if PSP property (other than money) is distributed to estate within 2 years after death of partner, estate receives the step-up in basis in the distributed assets that estate would have received with Section 754 election, per basis adjustment under Section 743(b) (Treas. Reg. 1.1732-1(d)(1)(iii)</a:t>
            </a:r>
          </a:p>
          <a:p>
            <a:endParaRPr lang="en-US" dirty="0"/>
          </a:p>
        </p:txBody>
      </p:sp>
      <p:sp>
        <p:nvSpPr>
          <p:cNvPr id="5" name="Slide Number Placeholder 4">
            <a:extLst>
              <a:ext uri="{FF2B5EF4-FFF2-40B4-BE49-F238E27FC236}">
                <a16:creationId xmlns:a16="http://schemas.microsoft.com/office/drawing/2014/main" id="{D0CBF198-9D24-43A4-A42D-17206D9020B0}"/>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51</a:t>
            </a:fld>
            <a:endParaRPr lang="en-US" dirty="0"/>
          </a:p>
        </p:txBody>
      </p:sp>
    </p:spTree>
    <p:extLst>
      <p:ext uri="{BB962C8B-B14F-4D97-AF65-F5344CB8AC3E}">
        <p14:creationId xmlns:p14="http://schemas.microsoft.com/office/powerpoint/2010/main" val="32809742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D4D6-E687-4F96-A204-86D6F4D3F12F}"/>
              </a:ext>
            </a:extLst>
          </p:cNvPr>
          <p:cNvSpPr>
            <a:spLocks noGrp="1"/>
          </p:cNvSpPr>
          <p:nvPr>
            <p:ph type="title"/>
          </p:nvPr>
        </p:nvSpPr>
        <p:spPr/>
        <p:txBody>
          <a:bodyPr/>
          <a:lstStyle/>
          <a:p>
            <a:r>
              <a:rPr lang="en-US" dirty="0"/>
              <a:t>Consequences to Transferee Partner </a:t>
            </a:r>
          </a:p>
        </p:txBody>
      </p:sp>
      <p:sp>
        <p:nvSpPr>
          <p:cNvPr id="3" name="Content Placeholder 2">
            <a:extLst>
              <a:ext uri="{FF2B5EF4-FFF2-40B4-BE49-F238E27FC236}">
                <a16:creationId xmlns:a16="http://schemas.microsoft.com/office/drawing/2014/main" id="{571EA965-9A2F-4AC6-A35E-1123EC701235}"/>
              </a:ext>
            </a:extLst>
          </p:cNvPr>
          <p:cNvSpPr>
            <a:spLocks noGrp="1"/>
          </p:cNvSpPr>
          <p:nvPr>
            <p:ph sz="quarter" idx="1"/>
          </p:nvPr>
        </p:nvSpPr>
        <p:spPr/>
        <p:txBody>
          <a:bodyPr>
            <a:normAutofit/>
          </a:bodyPr>
          <a:lstStyle/>
          <a:p>
            <a:r>
              <a:rPr lang="en-US" sz="2600" b="1" dirty="0"/>
              <a:t>Section 732(d)</a:t>
            </a:r>
          </a:p>
          <a:p>
            <a:pPr lvl="2"/>
            <a:r>
              <a:rPr lang="en-US" sz="2200" dirty="0"/>
              <a:t>Under Treas. Reg. 1.732-1(d)(4), special basis rule under Section 732(d) is required in certain circumstances:</a:t>
            </a:r>
          </a:p>
          <a:p>
            <a:pPr lvl="3"/>
            <a:r>
              <a:rPr lang="en-US" sz="2000" dirty="0"/>
              <a:t>The fair market value of all partnership property (other than money) exceeded 110 percent of its adjusted basis to the partnership</a:t>
            </a:r>
          </a:p>
          <a:p>
            <a:pPr lvl="3"/>
            <a:r>
              <a:rPr lang="en-US" sz="2000" dirty="0"/>
              <a:t>An allocation of basis under section</a:t>
            </a:r>
            <a:r>
              <a:rPr lang="en-US" sz="2000" dirty="0">
                <a:solidFill>
                  <a:schemeClr val="tx1">
                    <a:lumMod val="50000"/>
                  </a:schemeClr>
                </a:solidFill>
              </a:rPr>
              <a:t> 732(c) </a:t>
            </a:r>
            <a:r>
              <a:rPr lang="en-US" sz="2000" dirty="0"/>
              <a:t>upon a liquidation of [transferee partner’s] interest immediately after the transfer of the interest would have resulted in a shift of basis from property not subject to an allowance for depreciation, depletion, or amortization, to property subject to such an allowance; and</a:t>
            </a:r>
          </a:p>
          <a:p>
            <a:pPr lvl="3"/>
            <a:r>
              <a:rPr lang="en-US" sz="2000" dirty="0"/>
              <a:t>A basis adjustment under section 743(b) would change the basis to the transferee partner of the property actually distributed</a:t>
            </a:r>
          </a:p>
          <a:p>
            <a:endParaRPr lang="en-US" dirty="0"/>
          </a:p>
        </p:txBody>
      </p:sp>
      <p:sp>
        <p:nvSpPr>
          <p:cNvPr id="5" name="Slide Number Placeholder 4">
            <a:extLst>
              <a:ext uri="{FF2B5EF4-FFF2-40B4-BE49-F238E27FC236}">
                <a16:creationId xmlns:a16="http://schemas.microsoft.com/office/drawing/2014/main" id="{BECEB0CD-3229-4214-AF4E-CFC54619AD27}"/>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52</a:t>
            </a:fld>
            <a:endParaRPr lang="en-US" dirty="0"/>
          </a:p>
        </p:txBody>
      </p:sp>
    </p:spTree>
    <p:extLst>
      <p:ext uri="{BB962C8B-B14F-4D97-AF65-F5344CB8AC3E}">
        <p14:creationId xmlns:p14="http://schemas.microsoft.com/office/powerpoint/2010/main" val="3740672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Consequences to Transferor Partner - Redemption of PSP Interest</a:t>
            </a:r>
            <a:r>
              <a:rPr lang="en-US" dirty="0" smtClean="0"/>
              <a:t>:</a:t>
            </a:r>
            <a:endParaRPr lang="en-US" dirty="0"/>
          </a:p>
        </p:txBody>
      </p:sp>
      <p:sp>
        <p:nvSpPr>
          <p:cNvPr id="3" name="Content Placeholder 2"/>
          <p:cNvSpPr>
            <a:spLocks noGrp="1"/>
          </p:cNvSpPr>
          <p:nvPr>
            <p:ph sz="quarter" idx="1"/>
          </p:nvPr>
        </p:nvSpPr>
        <p:spPr/>
        <p:txBody>
          <a:bodyPr>
            <a:normAutofit/>
          </a:bodyPr>
          <a:lstStyle/>
          <a:p>
            <a:pPr lvl="1"/>
            <a:r>
              <a:rPr lang="en-US" sz="2600" b="1" dirty="0"/>
              <a:t>Generally, income recognition to partners in connection with liquidating distributions is governed by Section 731</a:t>
            </a:r>
          </a:p>
          <a:p>
            <a:pPr lvl="2"/>
            <a:r>
              <a:rPr lang="en-US" altLang="en-US" sz="2200" dirty="0"/>
              <a:t>Nonrecognition of gain or loss by the partners except to the extent money distributed is in excess of the </a:t>
            </a:r>
            <a:r>
              <a:rPr lang="en-US" altLang="en-US" sz="2200" dirty="0" err="1"/>
              <a:t>distributee</a:t>
            </a:r>
            <a:r>
              <a:rPr lang="en-US" altLang="en-US" sz="2200" dirty="0"/>
              <a:t> partner’s outside basis.  Section 731(a)</a:t>
            </a:r>
          </a:p>
          <a:p>
            <a:pPr lvl="2"/>
            <a:r>
              <a:rPr lang="en-US" altLang="en-US" sz="2200" dirty="0"/>
              <a:t>No gain or loss to </a:t>
            </a:r>
            <a:r>
              <a:rPr lang="en-US" altLang="en-US" sz="2200" i="1" dirty="0"/>
              <a:t>partnership</a:t>
            </a:r>
            <a:r>
              <a:rPr lang="en-US" altLang="en-US" sz="2200" dirty="0"/>
              <a:t> upon distribution. Section 731(b). </a:t>
            </a:r>
          </a:p>
          <a:p>
            <a:pPr marL="731520" lvl="2" indent="0">
              <a:buNone/>
            </a:pPr>
            <a:endParaRPr lang="en-US" altLang="en-US" sz="2200" dirty="0"/>
          </a:p>
          <a:p>
            <a:pPr lvl="2"/>
            <a:endParaRPr lang="en-US" dirty="0"/>
          </a:p>
        </p:txBody>
      </p:sp>
      <p:sp>
        <p:nvSpPr>
          <p:cNvPr id="5" name="Slide Number Placeholder 4"/>
          <p:cNvSpPr>
            <a:spLocks noGrp="1"/>
          </p:cNvSpPr>
          <p:nvPr>
            <p:ph type="sldNum" sz="quarter" idx="12"/>
          </p:nvPr>
        </p:nvSpPr>
        <p:spPr/>
        <p:txBody>
          <a:bodyPr>
            <a:normAutofit lnSpcReduction="10000"/>
          </a:bodyPr>
          <a:lstStyle/>
          <a:p>
            <a:fld id="{D49A500B-F579-4E1A-B8A3-7A4FB61FD1BE}" type="slidenum">
              <a:rPr lang="en-US" smtClean="0"/>
              <a:pPr/>
              <a:t>53</a:t>
            </a:fld>
            <a:endParaRPr lang="en-US" dirty="0"/>
          </a:p>
        </p:txBody>
      </p:sp>
    </p:spTree>
    <p:extLst>
      <p:ext uri="{BB962C8B-B14F-4D97-AF65-F5344CB8AC3E}">
        <p14:creationId xmlns:p14="http://schemas.microsoft.com/office/powerpoint/2010/main" val="2107290780"/>
      </p:ext>
    </p:extLst>
  </p:cSld>
  <p:clrMapOvr>
    <a:masterClrMapping/>
  </p:clrMapOvr>
  <p:transition spd="med">
    <p:pull/>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B8BE4-8E53-453B-BB05-224A0EE38049}"/>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00E4F879-8B1C-402A-B0BB-6224D8C43216}"/>
              </a:ext>
            </a:extLst>
          </p:cNvPr>
          <p:cNvSpPr>
            <a:spLocks noGrp="1"/>
          </p:cNvSpPr>
          <p:nvPr>
            <p:ph sz="quarter" idx="1"/>
          </p:nvPr>
        </p:nvSpPr>
        <p:spPr/>
        <p:txBody>
          <a:bodyPr>
            <a:normAutofit/>
          </a:bodyPr>
          <a:lstStyle/>
          <a:p>
            <a:pPr lvl="1"/>
            <a:r>
              <a:rPr lang="en-US" sz="2600" dirty="0"/>
              <a:t>Section 731 liquidating distributions include the following:</a:t>
            </a:r>
          </a:p>
          <a:p>
            <a:pPr lvl="2"/>
            <a:r>
              <a:rPr lang="en-US" sz="2200" dirty="0"/>
              <a:t>Section 736(b) Payment Received for Partner’s Interest in Partnership Assets</a:t>
            </a:r>
          </a:p>
          <a:p>
            <a:pPr lvl="2"/>
            <a:r>
              <a:rPr lang="en-US" sz="2200" dirty="0"/>
              <a:t>Section 736(a): Payments NOT for Partner’s Interest in Partnership Assets </a:t>
            </a:r>
          </a:p>
          <a:p>
            <a:pPr lvl="3"/>
            <a:r>
              <a:rPr lang="en-US" sz="2000" dirty="0"/>
              <a:t>Any amount paid to the transferor Partner that is not for such Partner’s interest in PSP assets AND is not compensation</a:t>
            </a:r>
          </a:p>
          <a:p>
            <a:pPr lvl="4"/>
            <a:r>
              <a:rPr lang="en-US" sz="2000" dirty="0"/>
              <a:t>(1) Payments Determined with Regard to PSP Income</a:t>
            </a:r>
          </a:p>
          <a:p>
            <a:pPr lvl="4"/>
            <a:r>
              <a:rPr lang="en-US" sz="2000" dirty="0"/>
              <a:t>(2) Guaranteed Payments </a:t>
            </a:r>
          </a:p>
          <a:p>
            <a:endParaRPr lang="en-US" dirty="0"/>
          </a:p>
        </p:txBody>
      </p:sp>
      <p:sp>
        <p:nvSpPr>
          <p:cNvPr id="5" name="Slide Number Placeholder 4">
            <a:extLst>
              <a:ext uri="{FF2B5EF4-FFF2-40B4-BE49-F238E27FC236}">
                <a16:creationId xmlns:a16="http://schemas.microsoft.com/office/drawing/2014/main" id="{656248AC-D282-45BB-B490-0C9ADB8A5356}"/>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54</a:t>
            </a:fld>
            <a:endParaRPr lang="en-US" dirty="0"/>
          </a:p>
        </p:txBody>
      </p:sp>
    </p:spTree>
    <p:extLst>
      <p:ext uri="{BB962C8B-B14F-4D97-AF65-F5344CB8AC3E}">
        <p14:creationId xmlns:p14="http://schemas.microsoft.com/office/powerpoint/2010/main" val="7323574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A7BDE-6010-4ED3-BA71-4BF36C7F8F81}"/>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22456BA4-2F5E-4C5E-ACCA-16536B4F6714}"/>
              </a:ext>
            </a:extLst>
          </p:cNvPr>
          <p:cNvSpPr>
            <a:spLocks noGrp="1"/>
          </p:cNvSpPr>
          <p:nvPr>
            <p:ph sz="quarter" idx="1"/>
          </p:nvPr>
        </p:nvSpPr>
        <p:spPr/>
        <p:txBody>
          <a:bodyPr>
            <a:normAutofit/>
          </a:bodyPr>
          <a:lstStyle/>
          <a:p>
            <a:pPr lvl="1"/>
            <a:r>
              <a:rPr lang="en-US" sz="2600" dirty="0"/>
              <a:t>Section 736(a): Payments NOT for Partner’s Interest in Partnership Assets </a:t>
            </a:r>
          </a:p>
          <a:p>
            <a:pPr lvl="2"/>
            <a:r>
              <a:rPr lang="en-US" sz="2200" dirty="0"/>
              <a:t>Any amount paid to the transferor Partner that is not for such Partner’s interest in PSP assets AND is not compensation</a:t>
            </a:r>
          </a:p>
          <a:p>
            <a:pPr lvl="3"/>
            <a:r>
              <a:rPr lang="en-US" sz="2000" dirty="0"/>
              <a:t>(1) </a:t>
            </a:r>
            <a:r>
              <a:rPr lang="en-US" sz="2000" u="sng" dirty="0"/>
              <a:t>Payments Determined with Regard to PSP Income:</a:t>
            </a:r>
          </a:p>
          <a:p>
            <a:pPr lvl="4"/>
            <a:r>
              <a:rPr lang="en-US" sz="2000" dirty="0"/>
              <a:t>Character of income determined by partner’s share of PSP income</a:t>
            </a:r>
          </a:p>
          <a:p>
            <a:pPr lvl="3"/>
            <a:r>
              <a:rPr lang="en-US" sz="2000" dirty="0"/>
              <a:t>(2) </a:t>
            </a:r>
            <a:r>
              <a:rPr lang="en-US" sz="2000" u="sng" dirty="0"/>
              <a:t>Guaranteed Payments </a:t>
            </a:r>
            <a:r>
              <a:rPr lang="en-US" sz="2000" dirty="0"/>
              <a:t>:</a:t>
            </a:r>
          </a:p>
          <a:p>
            <a:pPr lvl="4"/>
            <a:r>
              <a:rPr lang="en-US" sz="2000" dirty="0"/>
              <a:t>Payments determined without regard to PSP’s income</a:t>
            </a:r>
          </a:p>
          <a:p>
            <a:pPr lvl="4"/>
            <a:r>
              <a:rPr lang="en-US" sz="2000" dirty="0"/>
              <a:t>Ordinary income to recipient Partner</a:t>
            </a:r>
          </a:p>
          <a:p>
            <a:pPr lvl="4"/>
            <a:r>
              <a:rPr lang="en-US" sz="2000" dirty="0"/>
              <a:t>Remaining partners may deduct </a:t>
            </a:r>
          </a:p>
          <a:p>
            <a:pPr marL="1280160" lvl="4" indent="0">
              <a:buNone/>
            </a:pPr>
            <a:endParaRPr lang="en-US" dirty="0"/>
          </a:p>
          <a:p>
            <a:endParaRPr lang="en-US" dirty="0"/>
          </a:p>
        </p:txBody>
      </p:sp>
      <p:sp>
        <p:nvSpPr>
          <p:cNvPr id="5" name="Slide Number Placeholder 4">
            <a:extLst>
              <a:ext uri="{FF2B5EF4-FFF2-40B4-BE49-F238E27FC236}">
                <a16:creationId xmlns:a16="http://schemas.microsoft.com/office/drawing/2014/main" id="{762DBACD-BEB8-4CA4-89AD-32E24100B54F}"/>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55</a:t>
            </a:fld>
            <a:endParaRPr lang="en-US" dirty="0"/>
          </a:p>
        </p:txBody>
      </p:sp>
    </p:spTree>
    <p:extLst>
      <p:ext uri="{BB962C8B-B14F-4D97-AF65-F5344CB8AC3E}">
        <p14:creationId xmlns:p14="http://schemas.microsoft.com/office/powerpoint/2010/main" val="951525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CFA4-ABE1-4142-B738-63AEBE2DD1EA}"/>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4C0322ED-7709-44DE-8CCA-D4172D2F7933}"/>
              </a:ext>
            </a:extLst>
          </p:cNvPr>
          <p:cNvSpPr>
            <a:spLocks noGrp="1"/>
          </p:cNvSpPr>
          <p:nvPr>
            <p:ph sz="quarter" idx="1"/>
          </p:nvPr>
        </p:nvSpPr>
        <p:spPr/>
        <p:txBody>
          <a:bodyPr>
            <a:normAutofit/>
          </a:bodyPr>
          <a:lstStyle/>
          <a:p>
            <a:pPr lvl="1"/>
            <a:r>
              <a:rPr lang="en-US" sz="2600" b="1" dirty="0"/>
              <a:t>Section 736(b) Payment for Partner’s Interest in Partnership Assets</a:t>
            </a:r>
          </a:p>
          <a:p>
            <a:pPr lvl="2"/>
            <a:r>
              <a:rPr lang="en-US" sz="2200" dirty="0"/>
              <a:t>Section 751(b) “Hot Assets”</a:t>
            </a:r>
          </a:p>
          <a:p>
            <a:pPr lvl="3"/>
            <a:r>
              <a:rPr lang="en-US" sz="2000" dirty="0"/>
              <a:t>PSP’s substantially appreciated inventory or unrealized receivables</a:t>
            </a:r>
          </a:p>
          <a:p>
            <a:pPr lvl="3"/>
            <a:r>
              <a:rPr lang="en-US" sz="2000" dirty="0"/>
              <a:t>Deemed sale under Section 751(b)</a:t>
            </a:r>
          </a:p>
          <a:p>
            <a:pPr lvl="3"/>
            <a:r>
              <a:rPr lang="en-US" sz="2000" dirty="0"/>
              <a:t>Potential gain for </a:t>
            </a:r>
            <a:r>
              <a:rPr lang="en-US" sz="2000" dirty="0" err="1"/>
              <a:t>distributee</a:t>
            </a:r>
            <a:r>
              <a:rPr lang="en-US" sz="2000" dirty="0"/>
              <a:t> partner and PSP </a:t>
            </a:r>
          </a:p>
          <a:p>
            <a:endParaRPr lang="en-US" dirty="0"/>
          </a:p>
        </p:txBody>
      </p:sp>
      <p:sp>
        <p:nvSpPr>
          <p:cNvPr id="5" name="Slide Number Placeholder 4">
            <a:extLst>
              <a:ext uri="{FF2B5EF4-FFF2-40B4-BE49-F238E27FC236}">
                <a16:creationId xmlns:a16="http://schemas.microsoft.com/office/drawing/2014/main" id="{98A1A886-A477-49A1-A939-A65501685F8C}"/>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56</a:t>
            </a:fld>
            <a:endParaRPr lang="en-US" dirty="0"/>
          </a:p>
        </p:txBody>
      </p:sp>
    </p:spTree>
    <p:extLst>
      <p:ext uri="{BB962C8B-B14F-4D97-AF65-F5344CB8AC3E}">
        <p14:creationId xmlns:p14="http://schemas.microsoft.com/office/powerpoint/2010/main" val="77180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Consequences to Transferor Partner - Redemption of PSP Interest:</a:t>
            </a:r>
          </a:p>
        </p:txBody>
      </p:sp>
      <p:sp>
        <p:nvSpPr>
          <p:cNvPr id="3" name="Content Placeholder 2"/>
          <p:cNvSpPr>
            <a:spLocks noGrp="1"/>
          </p:cNvSpPr>
          <p:nvPr>
            <p:ph sz="quarter" idx="1"/>
          </p:nvPr>
        </p:nvSpPr>
        <p:spPr/>
        <p:txBody>
          <a:bodyPr>
            <a:normAutofit/>
          </a:bodyPr>
          <a:lstStyle/>
          <a:p>
            <a:pPr lvl="1"/>
            <a:r>
              <a:rPr lang="en-US" dirty="0"/>
              <a:t>To the extent Section 751(b) does not apply, Section 731(a) rules apply, and </a:t>
            </a:r>
            <a:r>
              <a:rPr lang="en-US" dirty="0" err="1"/>
              <a:t>distributee</a:t>
            </a:r>
            <a:r>
              <a:rPr lang="en-US" dirty="0"/>
              <a:t> partner will recognize gain only to extent that distribution (and/or deemed distribution due to relief of liability) exceeds his outside basis in the PSP interest</a:t>
            </a:r>
          </a:p>
          <a:p>
            <a:pPr lvl="1"/>
            <a:r>
              <a:rPr lang="en-US" dirty="0"/>
              <a:t>Gain will be long-term capital gain if PSP interest held for more than 1 year</a:t>
            </a:r>
          </a:p>
          <a:p>
            <a:pPr lvl="2"/>
            <a:r>
              <a:rPr lang="en-US" b="1" dirty="0"/>
              <a:t>NOTE: </a:t>
            </a:r>
            <a:r>
              <a:rPr lang="en-US" dirty="0"/>
              <a:t>capital gain look-through rules do not apply</a:t>
            </a:r>
          </a:p>
          <a:p>
            <a:pPr lvl="2"/>
            <a:r>
              <a:rPr lang="en-US" dirty="0"/>
              <a:t>Capital loss allowed under Section 731(a)(2)</a:t>
            </a:r>
          </a:p>
        </p:txBody>
      </p:sp>
      <p:sp>
        <p:nvSpPr>
          <p:cNvPr id="5" name="Slide Number Placeholder 4"/>
          <p:cNvSpPr>
            <a:spLocks noGrp="1"/>
          </p:cNvSpPr>
          <p:nvPr>
            <p:ph type="sldNum" sz="quarter" idx="12"/>
          </p:nvPr>
        </p:nvSpPr>
        <p:spPr/>
        <p:txBody>
          <a:bodyPr>
            <a:normAutofit lnSpcReduction="10000"/>
          </a:bodyPr>
          <a:lstStyle/>
          <a:p>
            <a:fld id="{D49A500B-F579-4E1A-B8A3-7A4FB61FD1BE}" type="slidenum">
              <a:rPr lang="en-US" smtClean="0"/>
              <a:pPr/>
              <a:t>57</a:t>
            </a:fld>
            <a:endParaRPr lang="en-US" dirty="0"/>
          </a:p>
        </p:txBody>
      </p:sp>
    </p:spTree>
    <p:extLst>
      <p:ext uri="{BB962C8B-B14F-4D97-AF65-F5344CB8AC3E}">
        <p14:creationId xmlns:p14="http://schemas.microsoft.com/office/powerpoint/2010/main" val="3586477843"/>
      </p:ext>
    </p:extLst>
  </p:cSld>
  <p:clrMapOvr>
    <a:masterClrMapping/>
  </p:clrMapOvr>
  <p:transition spd="med">
    <p:pull/>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EFD64-250C-4443-8DE2-BAF8B0B8297C}"/>
              </a:ext>
            </a:extLst>
          </p:cNvPr>
          <p:cNvSpPr>
            <a:spLocks noGrp="1"/>
          </p:cNvSpPr>
          <p:nvPr>
            <p:ph type="title"/>
          </p:nvPr>
        </p:nvSpPr>
        <p:spPr/>
        <p:txBody>
          <a:bodyPr/>
          <a:lstStyle/>
          <a:p>
            <a:r>
              <a:rPr lang="en-US" dirty="0"/>
              <a:t>Consequences to Remaining Partners- Redemption of PSP Interest:</a:t>
            </a:r>
          </a:p>
        </p:txBody>
      </p:sp>
      <p:sp>
        <p:nvSpPr>
          <p:cNvPr id="3" name="Content Placeholder 2">
            <a:extLst>
              <a:ext uri="{FF2B5EF4-FFF2-40B4-BE49-F238E27FC236}">
                <a16:creationId xmlns:a16="http://schemas.microsoft.com/office/drawing/2014/main" id="{26152179-033B-4B0C-B659-0E4FFECD3592}"/>
              </a:ext>
            </a:extLst>
          </p:cNvPr>
          <p:cNvSpPr>
            <a:spLocks noGrp="1"/>
          </p:cNvSpPr>
          <p:nvPr>
            <p:ph sz="quarter" idx="1"/>
          </p:nvPr>
        </p:nvSpPr>
        <p:spPr/>
        <p:txBody>
          <a:bodyPr/>
          <a:lstStyle/>
          <a:p>
            <a:r>
              <a:rPr lang="en-US" sz="2600" b="1" dirty="0"/>
              <a:t>Holding Period – Remaining Partners </a:t>
            </a:r>
          </a:p>
          <a:p>
            <a:pPr lvl="1"/>
            <a:r>
              <a:rPr lang="en-US" dirty="0"/>
              <a:t>Note that after a redemption, for the remaining partners, there is new holding period for their increase in PSP interests </a:t>
            </a:r>
          </a:p>
          <a:p>
            <a:pPr marL="402336" lvl="1" indent="0">
              <a:buNone/>
            </a:pPr>
            <a:r>
              <a:rPr lang="en-US" dirty="0"/>
              <a:t>(Treas. Reg. 1.1223-3(f) Ex. 7)</a:t>
            </a:r>
          </a:p>
          <a:p>
            <a:endParaRPr lang="en-US" dirty="0"/>
          </a:p>
        </p:txBody>
      </p:sp>
      <p:sp>
        <p:nvSpPr>
          <p:cNvPr id="5" name="Slide Number Placeholder 4">
            <a:extLst>
              <a:ext uri="{FF2B5EF4-FFF2-40B4-BE49-F238E27FC236}">
                <a16:creationId xmlns:a16="http://schemas.microsoft.com/office/drawing/2014/main" id="{0E21848C-9484-48B7-8DEE-4EC0DAAD4F2C}"/>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58</a:t>
            </a:fld>
            <a:endParaRPr lang="en-US" dirty="0"/>
          </a:p>
        </p:txBody>
      </p:sp>
    </p:spTree>
    <p:extLst>
      <p:ext uri="{BB962C8B-B14F-4D97-AF65-F5344CB8AC3E}">
        <p14:creationId xmlns:p14="http://schemas.microsoft.com/office/powerpoint/2010/main" val="10618548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4C003-565D-469D-BB5C-5C22B46002EF}"/>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8D14F468-0A91-4283-9924-6B0807FFFA19}"/>
              </a:ext>
            </a:extLst>
          </p:cNvPr>
          <p:cNvSpPr>
            <a:spLocks noGrp="1"/>
          </p:cNvSpPr>
          <p:nvPr>
            <p:ph sz="quarter" idx="1"/>
          </p:nvPr>
        </p:nvSpPr>
        <p:spPr/>
        <p:txBody>
          <a:bodyPr>
            <a:normAutofit/>
          </a:bodyPr>
          <a:lstStyle/>
          <a:p>
            <a:r>
              <a:rPr lang="en-US" altLang="en-US" sz="2600" b="1" dirty="0"/>
              <a:t>Section 731 Distribution Rules</a:t>
            </a:r>
          </a:p>
          <a:p>
            <a:pPr lvl="1"/>
            <a:r>
              <a:rPr lang="en-US" altLang="en-US" dirty="0"/>
              <a:t>Redemptions in exchange for property</a:t>
            </a:r>
          </a:p>
          <a:p>
            <a:pPr lvl="2"/>
            <a:r>
              <a:rPr lang="en-US" altLang="en-US" dirty="0"/>
              <a:t>Generally, no gain or loss to PSP when distributions of property are made to partners </a:t>
            </a:r>
          </a:p>
          <a:p>
            <a:pPr lvl="2"/>
            <a:r>
              <a:rPr lang="en-US" altLang="en-US" dirty="0"/>
              <a:t>Generally no gain recognized </a:t>
            </a:r>
            <a:r>
              <a:rPr lang="en-US" altLang="en-US" dirty="0" err="1"/>
              <a:t>distributee</a:t>
            </a:r>
            <a:r>
              <a:rPr lang="en-US" altLang="en-US" dirty="0"/>
              <a:t> partner upon distribution of property, unless PSP distributes cash in excess of distribute partner’s outside basis in PSP interest</a:t>
            </a:r>
          </a:p>
          <a:p>
            <a:pPr lvl="2"/>
            <a:r>
              <a:rPr lang="en-US" altLang="en-US" dirty="0"/>
              <a:t>Partners recognize loss in connection with liquidating distribution only because partner’s outside basis must be exhausted first, and then only if partner receives distributions of cash and/or 751 ordinary income property  </a:t>
            </a:r>
          </a:p>
          <a:p>
            <a:pPr lvl="1"/>
            <a:endParaRPr lang="en-US" altLang="en-US" dirty="0"/>
          </a:p>
          <a:p>
            <a:endParaRPr lang="en-US" dirty="0"/>
          </a:p>
        </p:txBody>
      </p:sp>
      <p:sp>
        <p:nvSpPr>
          <p:cNvPr id="5" name="Slide Number Placeholder 4">
            <a:extLst>
              <a:ext uri="{FF2B5EF4-FFF2-40B4-BE49-F238E27FC236}">
                <a16:creationId xmlns:a16="http://schemas.microsoft.com/office/drawing/2014/main" id="{D2AB644E-C132-4B72-BED0-5EAE9B9542FF}"/>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59</a:t>
            </a:fld>
            <a:endParaRPr lang="en-US" dirty="0"/>
          </a:p>
        </p:txBody>
      </p:sp>
    </p:spTree>
    <p:extLst>
      <p:ext uri="{BB962C8B-B14F-4D97-AF65-F5344CB8AC3E}">
        <p14:creationId xmlns:p14="http://schemas.microsoft.com/office/powerpoint/2010/main" val="2295544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of Real Estate</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a:t>Conner v. Commissioner</a:t>
            </a:r>
            <a:r>
              <a:rPr lang="en-US" sz="2600" dirty="0"/>
              <a:t>, 123 AFTR2d 2019-2015, the Eleventh Circuit Court of Appeals agreed with the Tax Court that the character of several pieces of land had changed from being held for development to being held for investment when developmental steps got stymied and ceased, giving only a capital </a:t>
            </a:r>
            <a:r>
              <a:rPr lang="en-US" sz="2600" dirty="0" smtClean="0"/>
              <a:t>loss; in </a:t>
            </a:r>
            <a:r>
              <a:rPr lang="en-US" sz="2600" u="sng" dirty="0"/>
              <a:t>Pugh v. Commissioner</a:t>
            </a:r>
            <a:r>
              <a:rPr lang="en-US" sz="2600" dirty="0"/>
              <a:t>, TC Summary Opinion 2019-2, the Tax Court termed interest on land acquired for a future headquarters of a sole proprietorship as business interest notwithstanding that the idea was abandoned due to deteriorating business conditions</a:t>
            </a:r>
            <a:r>
              <a:rPr lang="en-US" sz="2600" dirty="0" smtClean="0"/>
              <a:t>.</a:t>
            </a:r>
            <a:endParaRPr lang="en-US" sz="2600"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6</a:t>
            </a:fld>
            <a:endParaRPr lang="en-US" altLang="en-US"/>
          </a:p>
        </p:txBody>
      </p:sp>
    </p:spTree>
    <p:extLst>
      <p:ext uri="{BB962C8B-B14F-4D97-AF65-F5344CB8AC3E}">
        <p14:creationId xmlns:p14="http://schemas.microsoft.com/office/powerpoint/2010/main" val="27052026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8E2C-1B7A-43D3-99B3-F067E5B1A937}"/>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0ADCCCE1-1DF9-417F-87F8-C5A73D35870A}"/>
              </a:ext>
            </a:extLst>
          </p:cNvPr>
          <p:cNvSpPr>
            <a:spLocks noGrp="1"/>
          </p:cNvSpPr>
          <p:nvPr>
            <p:ph sz="quarter" idx="1"/>
          </p:nvPr>
        </p:nvSpPr>
        <p:spPr/>
        <p:txBody>
          <a:bodyPr/>
          <a:lstStyle/>
          <a:p>
            <a:r>
              <a:rPr lang="en-US" altLang="en-US" sz="2600" b="1" dirty="0"/>
              <a:t>Section 731 Distribution Rules</a:t>
            </a:r>
          </a:p>
          <a:p>
            <a:pPr lvl="1"/>
            <a:r>
              <a:rPr lang="en-US" altLang="en-US" dirty="0"/>
              <a:t>Redemptions in exchange for property</a:t>
            </a:r>
          </a:p>
          <a:p>
            <a:pPr lvl="2"/>
            <a:r>
              <a:rPr lang="en-US" altLang="en-US" dirty="0" err="1"/>
              <a:t>Distributee</a:t>
            </a:r>
            <a:r>
              <a:rPr lang="en-US" altLang="en-US" dirty="0"/>
              <a:t> partner receives carry-over basis in property (Section 732(b))</a:t>
            </a:r>
          </a:p>
          <a:p>
            <a:pPr lvl="2"/>
            <a:r>
              <a:rPr lang="en-US" altLang="en-US" dirty="0"/>
              <a:t>If distribute partner lacks sufficient outside basis, basis is allocated first to Section 751 ordinary income property (Section 732(c)(1)(A)); remaining basis allocated to capital assets and Section 1231 property Section 732(c)(1)(B))</a:t>
            </a:r>
          </a:p>
          <a:p>
            <a:endParaRPr lang="en-US" dirty="0"/>
          </a:p>
        </p:txBody>
      </p:sp>
      <p:sp>
        <p:nvSpPr>
          <p:cNvPr id="5" name="Slide Number Placeholder 4">
            <a:extLst>
              <a:ext uri="{FF2B5EF4-FFF2-40B4-BE49-F238E27FC236}">
                <a16:creationId xmlns:a16="http://schemas.microsoft.com/office/drawing/2014/main" id="{337F596D-C6ED-4B07-B6BC-3A05DB9C1595}"/>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60</a:t>
            </a:fld>
            <a:endParaRPr lang="en-US" dirty="0"/>
          </a:p>
        </p:txBody>
      </p:sp>
    </p:spTree>
    <p:extLst>
      <p:ext uri="{BB962C8B-B14F-4D97-AF65-F5344CB8AC3E}">
        <p14:creationId xmlns:p14="http://schemas.microsoft.com/office/powerpoint/2010/main" val="18767442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D20AD-5E89-4CDB-B593-271F4835102B}"/>
              </a:ext>
            </a:extLst>
          </p:cNvPr>
          <p:cNvSpPr>
            <a:spLocks noGrp="1"/>
          </p:cNvSpPr>
          <p:nvPr>
            <p:ph type="title"/>
          </p:nvPr>
        </p:nvSpPr>
        <p:spPr/>
        <p:txBody>
          <a:bodyPr/>
          <a:lstStyle/>
          <a:p>
            <a:r>
              <a:rPr lang="en-US" dirty="0"/>
              <a:t>Consequences to Transferor Partner - Redemption of PSP Interest</a:t>
            </a:r>
            <a:r>
              <a:rPr lang="en-US" dirty="0" smtClean="0"/>
              <a:t>:</a:t>
            </a:r>
            <a:endParaRPr lang="en-US" dirty="0"/>
          </a:p>
        </p:txBody>
      </p:sp>
      <p:sp>
        <p:nvSpPr>
          <p:cNvPr id="3" name="Content Placeholder 2">
            <a:extLst>
              <a:ext uri="{FF2B5EF4-FFF2-40B4-BE49-F238E27FC236}">
                <a16:creationId xmlns:a16="http://schemas.microsoft.com/office/drawing/2014/main" id="{788CC3FA-8B80-45EE-AE6F-B12F88E29C87}"/>
              </a:ext>
            </a:extLst>
          </p:cNvPr>
          <p:cNvSpPr>
            <a:spLocks noGrp="1"/>
          </p:cNvSpPr>
          <p:nvPr>
            <p:ph sz="quarter" idx="1"/>
          </p:nvPr>
        </p:nvSpPr>
        <p:spPr/>
        <p:txBody>
          <a:bodyPr/>
          <a:lstStyle/>
          <a:p>
            <a:r>
              <a:rPr lang="en-US" altLang="en-US" sz="2600" b="1" dirty="0"/>
              <a:t>Section 731 Distribution Rules</a:t>
            </a:r>
          </a:p>
          <a:p>
            <a:pPr lvl="1"/>
            <a:r>
              <a:rPr lang="en-US" altLang="en-US" dirty="0"/>
              <a:t>Redemptions in exchange for property</a:t>
            </a:r>
          </a:p>
          <a:p>
            <a:pPr lvl="2"/>
            <a:r>
              <a:rPr lang="en-US" altLang="en-US" dirty="0"/>
              <a:t>Exception to non-recognition to partner - Anti-mixing bowl rules under Section 737 for distributions of Section 704(c) property contributed within the past seven years</a:t>
            </a:r>
          </a:p>
          <a:p>
            <a:endParaRPr lang="en-US" dirty="0"/>
          </a:p>
        </p:txBody>
      </p:sp>
      <p:sp>
        <p:nvSpPr>
          <p:cNvPr id="5" name="Slide Number Placeholder 4">
            <a:extLst>
              <a:ext uri="{FF2B5EF4-FFF2-40B4-BE49-F238E27FC236}">
                <a16:creationId xmlns:a16="http://schemas.microsoft.com/office/drawing/2014/main" id="{42F0AB2A-7EF3-4668-A895-8A15EFAD4796}"/>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61</a:t>
            </a:fld>
            <a:endParaRPr lang="en-US" dirty="0"/>
          </a:p>
        </p:txBody>
      </p:sp>
    </p:spTree>
    <p:extLst>
      <p:ext uri="{BB962C8B-B14F-4D97-AF65-F5344CB8AC3E}">
        <p14:creationId xmlns:p14="http://schemas.microsoft.com/office/powerpoint/2010/main" val="5396534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46B2E-E5C1-462B-8E8F-3EFE51F9E223}"/>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3CAE6FB5-9BBE-4739-A35E-B89D076FB255}"/>
              </a:ext>
            </a:extLst>
          </p:cNvPr>
          <p:cNvSpPr>
            <a:spLocks noGrp="1"/>
          </p:cNvSpPr>
          <p:nvPr>
            <p:ph sz="quarter" idx="1"/>
          </p:nvPr>
        </p:nvSpPr>
        <p:spPr/>
        <p:txBody>
          <a:bodyPr>
            <a:normAutofit/>
          </a:bodyPr>
          <a:lstStyle/>
          <a:p>
            <a:r>
              <a:rPr lang="en-US" sz="2600" b="1" dirty="0"/>
              <a:t>Disguised Sale Rules – Section 707(a)(2)(B):</a:t>
            </a:r>
          </a:p>
          <a:p>
            <a:pPr lvl="1"/>
            <a:r>
              <a:rPr lang="en-US" dirty="0"/>
              <a:t>Timing of PSP’s current or liquidating distribution to a transferor partner and contribution to PSP from new or existing partner</a:t>
            </a:r>
          </a:p>
          <a:p>
            <a:pPr lvl="1"/>
            <a:r>
              <a:rPr lang="en-US" dirty="0"/>
              <a:t>Under Section 731, </a:t>
            </a:r>
            <a:r>
              <a:rPr lang="en-US" dirty="0" err="1"/>
              <a:t>distributee</a:t>
            </a:r>
            <a:r>
              <a:rPr lang="en-US" dirty="0"/>
              <a:t> partner does not recognize gain until basis is exhausted (versus Section 741)</a:t>
            </a:r>
          </a:p>
          <a:p>
            <a:pPr lvl="1"/>
            <a:endParaRPr lang="en-US" dirty="0"/>
          </a:p>
        </p:txBody>
      </p:sp>
      <p:sp>
        <p:nvSpPr>
          <p:cNvPr id="5" name="Slide Number Placeholder 4">
            <a:extLst>
              <a:ext uri="{FF2B5EF4-FFF2-40B4-BE49-F238E27FC236}">
                <a16:creationId xmlns:a16="http://schemas.microsoft.com/office/drawing/2014/main" id="{D9FCA6FE-575E-4F40-92C9-49F36ECBC312}"/>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62</a:t>
            </a:fld>
            <a:endParaRPr lang="en-US" dirty="0"/>
          </a:p>
        </p:txBody>
      </p:sp>
    </p:spTree>
    <p:extLst>
      <p:ext uri="{BB962C8B-B14F-4D97-AF65-F5344CB8AC3E}">
        <p14:creationId xmlns:p14="http://schemas.microsoft.com/office/powerpoint/2010/main" val="1886620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B75F6-1DB2-4107-A0BB-B866F13CC910}"/>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FB2833DC-405B-46E9-8037-02AE1BFEB2B4}"/>
              </a:ext>
            </a:extLst>
          </p:cNvPr>
          <p:cNvSpPr>
            <a:spLocks noGrp="1"/>
          </p:cNvSpPr>
          <p:nvPr>
            <p:ph sz="quarter" idx="1"/>
          </p:nvPr>
        </p:nvSpPr>
        <p:spPr/>
        <p:txBody>
          <a:bodyPr/>
          <a:lstStyle/>
          <a:p>
            <a:r>
              <a:rPr lang="en-US" sz="2600" b="1" dirty="0"/>
              <a:t>Section 754 Election &amp; Section 731</a:t>
            </a:r>
          </a:p>
          <a:p>
            <a:pPr lvl="1"/>
            <a:r>
              <a:rPr lang="en-US" dirty="0"/>
              <a:t>If Section 754 election is made, and a </a:t>
            </a:r>
            <a:r>
              <a:rPr lang="en-US" dirty="0" err="1"/>
              <a:t>distributee</a:t>
            </a:r>
            <a:r>
              <a:rPr lang="en-US" dirty="0"/>
              <a:t> partner recognizes capital gain on a distribution under Section 731(a)(1), PSP may increase basis in PSP’s capital assets or Section 1231 property by the amount recognized by the distribute partner (Section 734(b)(1)(A))</a:t>
            </a:r>
          </a:p>
          <a:p>
            <a:pPr lvl="2"/>
            <a:r>
              <a:rPr lang="en-US" dirty="0"/>
              <a:t>Again, basis increase is allocated among the assets in accordance with Section 755</a:t>
            </a:r>
          </a:p>
          <a:p>
            <a:pPr lvl="1"/>
            <a:endParaRPr lang="en-US" dirty="0"/>
          </a:p>
        </p:txBody>
      </p:sp>
      <p:sp>
        <p:nvSpPr>
          <p:cNvPr id="5" name="Slide Number Placeholder 4">
            <a:extLst>
              <a:ext uri="{FF2B5EF4-FFF2-40B4-BE49-F238E27FC236}">
                <a16:creationId xmlns:a16="http://schemas.microsoft.com/office/drawing/2014/main" id="{31D9E777-A164-4CC3-876A-D08C0F29AA38}"/>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63</a:t>
            </a:fld>
            <a:endParaRPr lang="en-US" dirty="0"/>
          </a:p>
        </p:txBody>
      </p:sp>
    </p:spTree>
    <p:extLst>
      <p:ext uri="{BB962C8B-B14F-4D97-AF65-F5344CB8AC3E}">
        <p14:creationId xmlns:p14="http://schemas.microsoft.com/office/powerpoint/2010/main" val="22726264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0A263-44AD-4161-BA38-ABB77E888FCF}"/>
              </a:ext>
            </a:extLst>
          </p:cNvPr>
          <p:cNvSpPr>
            <a:spLocks noGrp="1"/>
          </p:cNvSpPr>
          <p:nvPr>
            <p:ph type="title"/>
          </p:nvPr>
        </p:nvSpPr>
        <p:spPr/>
        <p:txBody>
          <a:bodyPr/>
          <a:lstStyle/>
          <a:p>
            <a:r>
              <a:rPr lang="en-US" dirty="0"/>
              <a:t>Consequences to Transferor Partner - Redemption of PSP Interest:</a:t>
            </a:r>
          </a:p>
        </p:txBody>
      </p:sp>
      <p:sp>
        <p:nvSpPr>
          <p:cNvPr id="3" name="Content Placeholder 2">
            <a:extLst>
              <a:ext uri="{FF2B5EF4-FFF2-40B4-BE49-F238E27FC236}">
                <a16:creationId xmlns:a16="http://schemas.microsoft.com/office/drawing/2014/main" id="{5D4BABA4-36F4-4157-BDC4-E360332A87D9}"/>
              </a:ext>
            </a:extLst>
          </p:cNvPr>
          <p:cNvSpPr>
            <a:spLocks noGrp="1"/>
          </p:cNvSpPr>
          <p:nvPr>
            <p:ph sz="quarter" idx="1"/>
          </p:nvPr>
        </p:nvSpPr>
        <p:spPr/>
        <p:txBody>
          <a:bodyPr/>
          <a:lstStyle/>
          <a:p>
            <a:r>
              <a:rPr lang="en-US" sz="2600" b="1" dirty="0"/>
              <a:t>Section 754 Election</a:t>
            </a:r>
          </a:p>
          <a:p>
            <a:pPr lvl="1"/>
            <a:r>
              <a:rPr lang="en-US" dirty="0"/>
              <a:t>Section 754 election not advantageous when </a:t>
            </a:r>
            <a:r>
              <a:rPr lang="en-US" dirty="0" err="1"/>
              <a:t>distributee</a:t>
            </a:r>
            <a:r>
              <a:rPr lang="en-US" dirty="0"/>
              <a:t> recognizes capital loss, because that would require PSP to reduce its inside basis in PSP assets</a:t>
            </a:r>
          </a:p>
          <a:p>
            <a:pPr lvl="1"/>
            <a:r>
              <a:rPr lang="en-US" dirty="0"/>
              <a:t>However, even if no Section 754 election in in place, Section 734(b)(2) will require PSP to make a downward inside basis adjustment if a distribution creates a “substantial basis reduction” (more than $250,000 per Section 734(d)(1))</a:t>
            </a:r>
          </a:p>
        </p:txBody>
      </p:sp>
      <p:sp>
        <p:nvSpPr>
          <p:cNvPr id="5" name="Slide Number Placeholder 4">
            <a:extLst>
              <a:ext uri="{FF2B5EF4-FFF2-40B4-BE49-F238E27FC236}">
                <a16:creationId xmlns:a16="http://schemas.microsoft.com/office/drawing/2014/main" id="{9A6B5538-3797-45F8-847D-C5041B896D08}"/>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64</a:t>
            </a:fld>
            <a:endParaRPr lang="en-US" dirty="0"/>
          </a:p>
        </p:txBody>
      </p:sp>
    </p:spTree>
    <p:extLst>
      <p:ext uri="{BB962C8B-B14F-4D97-AF65-F5344CB8AC3E}">
        <p14:creationId xmlns:p14="http://schemas.microsoft.com/office/powerpoint/2010/main" val="19471790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Consequences to Transferor Partner - Redemption of PSP Interest:</a:t>
            </a:r>
          </a:p>
        </p:txBody>
      </p:sp>
      <p:sp>
        <p:nvSpPr>
          <p:cNvPr id="3" name="Content Placeholder 2"/>
          <p:cNvSpPr>
            <a:spLocks noGrp="1"/>
          </p:cNvSpPr>
          <p:nvPr>
            <p:ph sz="quarter" idx="1"/>
          </p:nvPr>
        </p:nvSpPr>
        <p:spPr/>
        <p:txBody>
          <a:bodyPr>
            <a:normAutofit/>
          </a:bodyPr>
          <a:lstStyle/>
          <a:p>
            <a:pPr lvl="1"/>
            <a:r>
              <a:rPr lang="en-US" sz="2600" b="1" dirty="0"/>
              <a:t>Installments of Liquidating Distributions </a:t>
            </a:r>
          </a:p>
          <a:p>
            <a:pPr lvl="2"/>
            <a:r>
              <a:rPr lang="en-US" dirty="0"/>
              <a:t> </a:t>
            </a:r>
            <a:r>
              <a:rPr lang="en-US" sz="2200" dirty="0"/>
              <a:t>Again, general Section 731(a)(1) rules apply, and transferee partner will not recognize gain unless and until PSP distributions exceed the transferee partner’s outside basis</a:t>
            </a:r>
          </a:p>
          <a:p>
            <a:pPr lvl="2"/>
            <a:r>
              <a:rPr lang="en-US" sz="2200" dirty="0"/>
              <a:t>Note that a partner is also permitted to report gain on liquidating distributions under the installment method, and under this method, the transferor partner would pro rate his outside basis over all liquidating payments from the PSP (Treas. Reg. 1.736-1(b)(6))</a:t>
            </a:r>
          </a:p>
        </p:txBody>
      </p:sp>
      <p:sp>
        <p:nvSpPr>
          <p:cNvPr id="5" name="Slide Number Placeholder 4"/>
          <p:cNvSpPr>
            <a:spLocks noGrp="1"/>
          </p:cNvSpPr>
          <p:nvPr>
            <p:ph type="sldNum" sz="quarter" idx="12"/>
          </p:nvPr>
        </p:nvSpPr>
        <p:spPr/>
        <p:txBody>
          <a:bodyPr>
            <a:normAutofit lnSpcReduction="10000"/>
          </a:bodyPr>
          <a:lstStyle/>
          <a:p>
            <a:pPr>
              <a:defRPr/>
            </a:pPr>
            <a:fld id="{D49A500B-F579-4E1A-B8A3-7A4FB61FD1BE}" type="slidenum">
              <a:rPr lang="en-US" smtClean="0"/>
              <a:pPr>
                <a:defRPr/>
              </a:pPr>
              <a:t>65</a:t>
            </a:fld>
            <a:endParaRPr lang="en-US" dirty="0"/>
          </a:p>
        </p:txBody>
      </p:sp>
    </p:spTree>
    <p:extLst>
      <p:ext uri="{BB962C8B-B14F-4D97-AF65-F5344CB8AC3E}">
        <p14:creationId xmlns:p14="http://schemas.microsoft.com/office/powerpoint/2010/main" val="3623020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2E8F-7FD7-488E-AF99-816B6A0E80AA}"/>
              </a:ext>
            </a:extLst>
          </p:cNvPr>
          <p:cNvSpPr>
            <a:spLocks noGrp="1"/>
          </p:cNvSpPr>
          <p:nvPr>
            <p:ph type="title"/>
          </p:nvPr>
        </p:nvSpPr>
        <p:spPr/>
        <p:txBody>
          <a:bodyPr/>
          <a:lstStyle/>
          <a:p>
            <a:r>
              <a:rPr lang="en-US" dirty="0"/>
              <a:t>Consequences to Transferor Partner - Redemption or Cross-Purchase</a:t>
            </a:r>
          </a:p>
        </p:txBody>
      </p:sp>
      <p:sp>
        <p:nvSpPr>
          <p:cNvPr id="3" name="Content Placeholder 2">
            <a:extLst>
              <a:ext uri="{FF2B5EF4-FFF2-40B4-BE49-F238E27FC236}">
                <a16:creationId xmlns:a16="http://schemas.microsoft.com/office/drawing/2014/main" id="{281CB293-90A4-4C31-9823-4F6E82AB33F0}"/>
              </a:ext>
            </a:extLst>
          </p:cNvPr>
          <p:cNvSpPr>
            <a:spLocks noGrp="1"/>
          </p:cNvSpPr>
          <p:nvPr>
            <p:ph sz="quarter" idx="1"/>
          </p:nvPr>
        </p:nvSpPr>
        <p:spPr/>
        <p:txBody>
          <a:bodyPr>
            <a:normAutofit/>
          </a:bodyPr>
          <a:lstStyle/>
          <a:p>
            <a:r>
              <a:rPr lang="en-US" sz="2600" b="1" dirty="0"/>
              <a:t>Closing of PSP’s Tax Year Upon Disposition of Entire PSP Interest:</a:t>
            </a:r>
          </a:p>
          <a:p>
            <a:pPr lvl="1"/>
            <a:r>
              <a:rPr lang="en-US" dirty="0"/>
              <a:t>Upon final payment in liquidation of deceased or transferor Partner’s PSP interest, PSP tax year closes for such Partner only</a:t>
            </a:r>
          </a:p>
          <a:p>
            <a:pPr lvl="1"/>
            <a:r>
              <a:rPr lang="en-US" dirty="0"/>
              <a:t>Default allocation method is interim closing of the books; partners may elect proration method (</a:t>
            </a:r>
            <a:r>
              <a:rPr lang="en-US" i="1" dirty="0"/>
              <a:t>it is the reverse with S-corps</a:t>
            </a:r>
            <a:r>
              <a:rPr lang="en-US" dirty="0"/>
              <a:t>) Section 706(c)(2)(A); Treas. Reg. 1.706-4(a)(3)(iii)</a:t>
            </a:r>
          </a:p>
          <a:p>
            <a:pPr lvl="2"/>
            <a:r>
              <a:rPr lang="en-US" u="sng" dirty="0"/>
              <a:t>Interim Closing of the Books</a:t>
            </a:r>
            <a:r>
              <a:rPr lang="en-US" dirty="0"/>
              <a:t>: PSP tax items are allocated between the pre and post withdrawal/death periods, and the transferor/deceased partner includes his share of the pre-withdrawal/death PSP tax items on short year return</a:t>
            </a:r>
          </a:p>
          <a:p>
            <a:pPr lvl="2"/>
            <a:r>
              <a:rPr lang="en-US" u="sng" dirty="0"/>
              <a:t>Proration</a:t>
            </a:r>
            <a:endParaRPr lang="en-US" dirty="0"/>
          </a:p>
          <a:p>
            <a:pPr lvl="2"/>
            <a:endParaRPr lang="en-US" dirty="0"/>
          </a:p>
        </p:txBody>
      </p:sp>
      <p:sp>
        <p:nvSpPr>
          <p:cNvPr id="5" name="Slide Number Placeholder 4">
            <a:extLst>
              <a:ext uri="{FF2B5EF4-FFF2-40B4-BE49-F238E27FC236}">
                <a16:creationId xmlns:a16="http://schemas.microsoft.com/office/drawing/2014/main" id="{9D34F85C-D007-436E-B68E-44F689D8B7D1}"/>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66</a:t>
            </a:fld>
            <a:endParaRPr lang="en-US" dirty="0"/>
          </a:p>
        </p:txBody>
      </p:sp>
    </p:spTree>
    <p:extLst>
      <p:ext uri="{BB962C8B-B14F-4D97-AF65-F5344CB8AC3E}">
        <p14:creationId xmlns:p14="http://schemas.microsoft.com/office/powerpoint/2010/main" val="25841828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0B353-E469-4BCF-8A2D-E13D33F95848}"/>
              </a:ext>
            </a:extLst>
          </p:cNvPr>
          <p:cNvSpPr>
            <a:spLocks noGrp="1"/>
          </p:cNvSpPr>
          <p:nvPr>
            <p:ph type="title"/>
          </p:nvPr>
        </p:nvSpPr>
        <p:spPr/>
        <p:txBody>
          <a:bodyPr/>
          <a:lstStyle/>
          <a:p>
            <a:r>
              <a:rPr lang="en-US" dirty="0"/>
              <a:t>Consequences to Transferor Partner - Redemption or Cross-Purchase</a:t>
            </a:r>
          </a:p>
        </p:txBody>
      </p:sp>
      <p:sp>
        <p:nvSpPr>
          <p:cNvPr id="3" name="Content Placeholder 2">
            <a:extLst>
              <a:ext uri="{FF2B5EF4-FFF2-40B4-BE49-F238E27FC236}">
                <a16:creationId xmlns:a16="http://schemas.microsoft.com/office/drawing/2014/main" id="{2FC28F8D-5F92-444F-9940-3A36F027914D}"/>
              </a:ext>
            </a:extLst>
          </p:cNvPr>
          <p:cNvSpPr>
            <a:spLocks noGrp="1"/>
          </p:cNvSpPr>
          <p:nvPr>
            <p:ph sz="quarter" idx="1"/>
          </p:nvPr>
        </p:nvSpPr>
        <p:spPr/>
        <p:txBody>
          <a:bodyPr/>
          <a:lstStyle/>
          <a:p>
            <a:r>
              <a:rPr lang="en-US" sz="2600" dirty="0"/>
              <a:t>When only part of PSP interest disposed of, outside basis split between portion of PSP interest that was sold and portion of PSP interest that is retained </a:t>
            </a:r>
          </a:p>
          <a:p>
            <a:pPr lvl="1"/>
            <a:r>
              <a:rPr lang="en-US" dirty="0"/>
              <a:t>Tax year for transferor partner is not closed – with PSP interest sale, PSP items are allocated between transferor and transferee partners</a:t>
            </a:r>
          </a:p>
        </p:txBody>
      </p:sp>
      <p:sp>
        <p:nvSpPr>
          <p:cNvPr id="5" name="Slide Number Placeholder 4">
            <a:extLst>
              <a:ext uri="{FF2B5EF4-FFF2-40B4-BE49-F238E27FC236}">
                <a16:creationId xmlns:a16="http://schemas.microsoft.com/office/drawing/2014/main" id="{202C78CC-5CBA-4D2C-8A04-1130251A7974}"/>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67</a:t>
            </a:fld>
            <a:endParaRPr lang="en-US" dirty="0"/>
          </a:p>
        </p:txBody>
      </p:sp>
    </p:spTree>
    <p:extLst>
      <p:ext uri="{BB962C8B-B14F-4D97-AF65-F5344CB8AC3E}">
        <p14:creationId xmlns:p14="http://schemas.microsoft.com/office/powerpoint/2010/main" val="37032858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7259D-14AC-4D39-A46A-EC86525B9341}"/>
              </a:ext>
            </a:extLst>
          </p:cNvPr>
          <p:cNvSpPr>
            <a:spLocks noGrp="1"/>
          </p:cNvSpPr>
          <p:nvPr>
            <p:ph type="title"/>
          </p:nvPr>
        </p:nvSpPr>
        <p:spPr/>
        <p:txBody>
          <a:bodyPr/>
          <a:lstStyle/>
          <a:p>
            <a:r>
              <a:rPr lang="en-US" dirty="0"/>
              <a:t>Miscellaneous</a:t>
            </a:r>
            <a:br>
              <a:rPr lang="en-US" dirty="0"/>
            </a:br>
            <a:r>
              <a:rPr lang="en-US" dirty="0"/>
              <a:t>Technical Termination – Former Rule </a:t>
            </a:r>
          </a:p>
        </p:txBody>
      </p:sp>
      <p:sp>
        <p:nvSpPr>
          <p:cNvPr id="3" name="Content Placeholder 2">
            <a:extLst>
              <a:ext uri="{FF2B5EF4-FFF2-40B4-BE49-F238E27FC236}">
                <a16:creationId xmlns:a16="http://schemas.microsoft.com/office/drawing/2014/main" id="{D1DD4AA5-56D0-47BA-A8C8-33507CDAD4FC}"/>
              </a:ext>
            </a:extLst>
          </p:cNvPr>
          <p:cNvSpPr>
            <a:spLocks noGrp="1"/>
          </p:cNvSpPr>
          <p:nvPr>
            <p:ph sz="quarter" idx="1"/>
          </p:nvPr>
        </p:nvSpPr>
        <p:spPr/>
        <p:txBody>
          <a:bodyPr/>
          <a:lstStyle/>
          <a:p>
            <a:r>
              <a:rPr lang="en-US" sz="2600" b="1" dirty="0"/>
              <a:t>Former Section 708(b)(1)(B):</a:t>
            </a:r>
          </a:p>
          <a:p>
            <a:pPr lvl="1"/>
            <a:r>
              <a:rPr lang="en-US" dirty="0"/>
              <a:t>For PSP tax years beginning prior to January 1, 2018, termination of PSP for federal income tax purposes in the event of sale or exchange of 50% or more of the total interest in PSP capital and profits</a:t>
            </a:r>
          </a:p>
          <a:p>
            <a:pPr lvl="1"/>
            <a:r>
              <a:rPr lang="en-US" dirty="0"/>
              <a:t>Repealed by 2017 TCJA</a:t>
            </a:r>
          </a:p>
          <a:p>
            <a:pPr lvl="1"/>
            <a:r>
              <a:rPr lang="en-US" u="sng" dirty="0"/>
              <a:t>Current Section 708(b)(1): </a:t>
            </a:r>
            <a:r>
              <a:rPr lang="en-US" dirty="0"/>
              <a:t>PSP terminates for federal income tax purposes only upon complete cessation of business as a PSP</a:t>
            </a:r>
          </a:p>
        </p:txBody>
      </p:sp>
      <p:sp>
        <p:nvSpPr>
          <p:cNvPr id="5" name="Slide Number Placeholder 4">
            <a:extLst>
              <a:ext uri="{FF2B5EF4-FFF2-40B4-BE49-F238E27FC236}">
                <a16:creationId xmlns:a16="http://schemas.microsoft.com/office/drawing/2014/main" id="{7DA319A2-4807-4C48-9C85-4C254BFBBB93}"/>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68</a:t>
            </a:fld>
            <a:endParaRPr lang="en-US" dirty="0"/>
          </a:p>
        </p:txBody>
      </p:sp>
    </p:spTree>
    <p:extLst>
      <p:ext uri="{BB962C8B-B14F-4D97-AF65-F5344CB8AC3E}">
        <p14:creationId xmlns:p14="http://schemas.microsoft.com/office/powerpoint/2010/main" val="22453915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4CE6-E8B7-422C-903C-2C7F76DA50A1}"/>
              </a:ext>
            </a:extLst>
          </p:cNvPr>
          <p:cNvSpPr>
            <a:spLocks noGrp="1"/>
          </p:cNvSpPr>
          <p:nvPr>
            <p:ph type="title"/>
          </p:nvPr>
        </p:nvSpPr>
        <p:spPr/>
        <p:txBody>
          <a:bodyPr/>
          <a:lstStyle/>
          <a:p>
            <a:r>
              <a:rPr lang="en-US" dirty="0"/>
              <a:t>Miscellaneous:</a:t>
            </a:r>
            <a:br>
              <a:rPr lang="en-US" dirty="0"/>
            </a:br>
            <a:r>
              <a:rPr lang="en-US" dirty="0"/>
              <a:t>Single and Multi-Member LLCs</a:t>
            </a:r>
          </a:p>
        </p:txBody>
      </p:sp>
      <p:sp>
        <p:nvSpPr>
          <p:cNvPr id="3" name="Content Placeholder 2">
            <a:extLst>
              <a:ext uri="{FF2B5EF4-FFF2-40B4-BE49-F238E27FC236}">
                <a16:creationId xmlns:a16="http://schemas.microsoft.com/office/drawing/2014/main" id="{397DDB0E-18BB-4D16-9FD6-9895B1DEA6B0}"/>
              </a:ext>
            </a:extLst>
          </p:cNvPr>
          <p:cNvSpPr>
            <a:spLocks noGrp="1"/>
          </p:cNvSpPr>
          <p:nvPr>
            <p:ph sz="quarter" idx="1"/>
          </p:nvPr>
        </p:nvSpPr>
        <p:spPr/>
        <p:txBody>
          <a:bodyPr/>
          <a:lstStyle/>
          <a:p>
            <a:r>
              <a:rPr lang="en-US" sz="2600" dirty="0"/>
              <a:t>Single-member to multi-member LLCs</a:t>
            </a:r>
          </a:p>
          <a:p>
            <a:pPr lvl="1"/>
            <a:r>
              <a:rPr lang="en-US" dirty="0"/>
              <a:t>Revenue Ruling 99-5</a:t>
            </a:r>
          </a:p>
          <a:p>
            <a:r>
              <a:rPr lang="en-US" sz="2600" dirty="0"/>
              <a:t>Multi-member to single member LLCs</a:t>
            </a:r>
          </a:p>
          <a:p>
            <a:pPr lvl="1"/>
            <a:r>
              <a:rPr lang="en-US" dirty="0"/>
              <a:t>Revenue Ruling 99-6</a:t>
            </a:r>
          </a:p>
          <a:p>
            <a:endParaRPr lang="en-US" sz="2600" dirty="0"/>
          </a:p>
        </p:txBody>
      </p:sp>
      <p:sp>
        <p:nvSpPr>
          <p:cNvPr id="5" name="Slide Number Placeholder 4">
            <a:extLst>
              <a:ext uri="{FF2B5EF4-FFF2-40B4-BE49-F238E27FC236}">
                <a16:creationId xmlns:a16="http://schemas.microsoft.com/office/drawing/2014/main" id="{EB5E7D5E-15F5-4266-9CC6-A3221A4DF244}"/>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69</a:t>
            </a:fld>
            <a:endParaRPr lang="en-US" dirty="0"/>
          </a:p>
        </p:txBody>
      </p:sp>
    </p:spTree>
    <p:extLst>
      <p:ext uri="{BB962C8B-B14F-4D97-AF65-F5344CB8AC3E}">
        <p14:creationId xmlns:p14="http://schemas.microsoft.com/office/powerpoint/2010/main" val="3306596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of Interest </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err="1"/>
              <a:t>Litnick</a:t>
            </a:r>
            <a:r>
              <a:rPr lang="en-US" sz="2600" u="sng" dirty="0"/>
              <a:t> v. Commissioner</a:t>
            </a:r>
            <a:r>
              <a:rPr lang="en-US" sz="2600" dirty="0"/>
              <a:t>, 153 TC No. 1, the Tax Court determined that the characterization of interest expense in the hands of a </a:t>
            </a:r>
            <a:r>
              <a:rPr lang="en-US" sz="2600" dirty="0" err="1"/>
              <a:t>donee</a:t>
            </a:r>
            <a:r>
              <a:rPr lang="en-US" sz="2600" dirty="0"/>
              <a:t>/legatee who received partnership interests by gift and inheritance was not determined by the father’s usage of funds which had given rise to investment interest; the Court allowed the son to determine the character of the continuing interest expense based upon the assets of the partnership (in this case becoming business interest).  </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7</a:t>
            </a:fld>
            <a:endParaRPr lang="en-US" altLang="en-US"/>
          </a:p>
        </p:txBody>
      </p:sp>
    </p:spTree>
    <p:extLst>
      <p:ext uri="{BB962C8B-B14F-4D97-AF65-F5344CB8AC3E}">
        <p14:creationId xmlns:p14="http://schemas.microsoft.com/office/powerpoint/2010/main" val="11606822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52730-43D4-467F-9FB9-E79E18C4FE9A}"/>
              </a:ext>
            </a:extLst>
          </p:cNvPr>
          <p:cNvSpPr>
            <a:spLocks noGrp="1"/>
          </p:cNvSpPr>
          <p:nvPr>
            <p:ph type="title"/>
          </p:nvPr>
        </p:nvSpPr>
        <p:spPr/>
        <p:txBody>
          <a:bodyPr/>
          <a:lstStyle/>
          <a:p>
            <a:r>
              <a:rPr lang="en-US" dirty="0"/>
              <a:t>Miscellaneous:</a:t>
            </a:r>
            <a:br>
              <a:rPr lang="en-US" dirty="0"/>
            </a:br>
            <a:r>
              <a:rPr lang="en-US" dirty="0"/>
              <a:t>Sale of PSP Interest by Foreign Partner </a:t>
            </a:r>
          </a:p>
        </p:txBody>
      </p:sp>
      <p:sp>
        <p:nvSpPr>
          <p:cNvPr id="3" name="Content Placeholder 2">
            <a:extLst>
              <a:ext uri="{FF2B5EF4-FFF2-40B4-BE49-F238E27FC236}">
                <a16:creationId xmlns:a16="http://schemas.microsoft.com/office/drawing/2014/main" id="{6CA9207A-7E16-4AE7-8613-B9F49BBA3699}"/>
              </a:ext>
            </a:extLst>
          </p:cNvPr>
          <p:cNvSpPr>
            <a:spLocks noGrp="1"/>
          </p:cNvSpPr>
          <p:nvPr>
            <p:ph sz="quarter" idx="1"/>
          </p:nvPr>
        </p:nvSpPr>
        <p:spPr/>
        <p:txBody>
          <a:bodyPr>
            <a:normAutofit fontScale="92500" lnSpcReduction="10000"/>
          </a:bodyPr>
          <a:lstStyle/>
          <a:p>
            <a:r>
              <a:rPr lang="en-US" sz="2800" b="1" dirty="0"/>
              <a:t>Section 875</a:t>
            </a:r>
          </a:p>
          <a:p>
            <a:pPr lvl="1"/>
            <a:r>
              <a:rPr lang="en-US" dirty="0"/>
              <a:t>If PSP is engaged in U.S trade or business, foreign partners of such PSP are treated as being engaged in U.S. trade or business</a:t>
            </a:r>
          </a:p>
          <a:p>
            <a:r>
              <a:rPr lang="en-US" sz="2800" dirty="0"/>
              <a:t> </a:t>
            </a:r>
            <a:r>
              <a:rPr lang="en-US" sz="2800" b="1" dirty="0"/>
              <a:t>Section 864(c)(8)(A) and (B)</a:t>
            </a:r>
          </a:p>
          <a:p>
            <a:pPr lvl="1"/>
            <a:r>
              <a:rPr lang="en-US" dirty="0"/>
              <a:t>“ . . .if a nonresident alien individual or foreign corporation owns, directly or indirectly, an interest in a partnership which is engaged in any trade or business within the United States, gain or loss on the sale or exchange of all (or any portion of) such interest shall be treated as effectively connected with the conduct of such trade or business . . . “, </a:t>
            </a:r>
          </a:p>
          <a:p>
            <a:pPr lvl="1"/>
            <a:r>
              <a:rPr lang="en-US" dirty="0"/>
              <a:t>The amount of gain on the sale shall be equal to: “the portion of the partner's distributive share of the amount of gain which would have been effectively connected with the conduct of a trade or business within the United States if the partnership had sold all of its assets at their fair market value as of the date of the sale or exchange of such interest”</a:t>
            </a:r>
          </a:p>
        </p:txBody>
      </p:sp>
      <p:sp>
        <p:nvSpPr>
          <p:cNvPr id="5" name="Slide Number Placeholder 4">
            <a:extLst>
              <a:ext uri="{FF2B5EF4-FFF2-40B4-BE49-F238E27FC236}">
                <a16:creationId xmlns:a16="http://schemas.microsoft.com/office/drawing/2014/main" id="{613FECA3-75E8-4339-91D0-E43F8FCBCEA2}"/>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70</a:t>
            </a:fld>
            <a:endParaRPr lang="en-US" dirty="0"/>
          </a:p>
        </p:txBody>
      </p:sp>
    </p:spTree>
    <p:extLst>
      <p:ext uri="{BB962C8B-B14F-4D97-AF65-F5344CB8AC3E}">
        <p14:creationId xmlns:p14="http://schemas.microsoft.com/office/powerpoint/2010/main" val="32860612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AA37F-B8E1-47B0-86A9-E351736F821D}"/>
              </a:ext>
            </a:extLst>
          </p:cNvPr>
          <p:cNvSpPr>
            <a:spLocks noGrp="1"/>
          </p:cNvSpPr>
          <p:nvPr>
            <p:ph type="title"/>
          </p:nvPr>
        </p:nvSpPr>
        <p:spPr/>
        <p:txBody>
          <a:bodyPr/>
          <a:lstStyle/>
          <a:p>
            <a:r>
              <a:rPr lang="en-US" dirty="0"/>
              <a:t>Miscellaneous:</a:t>
            </a:r>
            <a:br>
              <a:rPr lang="en-US" dirty="0"/>
            </a:br>
            <a:r>
              <a:rPr lang="en-US" dirty="0"/>
              <a:t>Sale of PSP Interest by Foreign Partner</a:t>
            </a:r>
          </a:p>
        </p:txBody>
      </p:sp>
      <p:sp>
        <p:nvSpPr>
          <p:cNvPr id="3" name="Content Placeholder 2">
            <a:extLst>
              <a:ext uri="{FF2B5EF4-FFF2-40B4-BE49-F238E27FC236}">
                <a16:creationId xmlns:a16="http://schemas.microsoft.com/office/drawing/2014/main" id="{FAED078F-7E0F-4194-8F5F-43467F0FD081}"/>
              </a:ext>
            </a:extLst>
          </p:cNvPr>
          <p:cNvSpPr>
            <a:spLocks noGrp="1"/>
          </p:cNvSpPr>
          <p:nvPr>
            <p:ph sz="quarter" idx="1"/>
          </p:nvPr>
        </p:nvSpPr>
        <p:spPr/>
        <p:txBody>
          <a:bodyPr/>
          <a:lstStyle/>
          <a:p>
            <a:r>
              <a:rPr lang="en-US" dirty="0"/>
              <a:t>Generally, in the event a foreign partner recognizes gain under Section 864(c)(8), the transferee partner is required to withhold 10% of the amount realized (Section 1446(f))</a:t>
            </a:r>
          </a:p>
          <a:p>
            <a:r>
              <a:rPr lang="en-US" dirty="0"/>
              <a:t>PSP must withhold the amount of the tax plus interest if transferee partner fails to withhold (Section 1446(f)(4)</a:t>
            </a:r>
          </a:p>
        </p:txBody>
      </p:sp>
      <p:sp>
        <p:nvSpPr>
          <p:cNvPr id="5" name="Slide Number Placeholder 4">
            <a:extLst>
              <a:ext uri="{FF2B5EF4-FFF2-40B4-BE49-F238E27FC236}">
                <a16:creationId xmlns:a16="http://schemas.microsoft.com/office/drawing/2014/main" id="{9B16114E-B876-40CE-A4E9-6672D7DAD0E7}"/>
              </a:ext>
            </a:extLst>
          </p:cNvPr>
          <p:cNvSpPr>
            <a:spLocks noGrp="1"/>
          </p:cNvSpPr>
          <p:nvPr>
            <p:ph type="sldNum" sz="quarter" idx="12"/>
          </p:nvPr>
        </p:nvSpPr>
        <p:spPr/>
        <p:txBody>
          <a:bodyPr>
            <a:normAutofit lnSpcReduction="10000"/>
          </a:bodyPr>
          <a:lstStyle/>
          <a:p>
            <a:pPr>
              <a:defRPr/>
            </a:pPr>
            <a:fld id="{D49A500B-F579-4E1A-B8A3-7A4FB61FD1BE}" type="slidenum">
              <a:rPr lang="en-US" smtClean="0"/>
              <a:pPr>
                <a:defRPr/>
              </a:pPr>
              <a:t>71</a:t>
            </a:fld>
            <a:endParaRPr lang="en-US" dirty="0"/>
          </a:p>
        </p:txBody>
      </p:sp>
    </p:spTree>
    <p:extLst>
      <p:ext uri="{BB962C8B-B14F-4D97-AF65-F5344CB8AC3E}">
        <p14:creationId xmlns:p14="http://schemas.microsoft.com/office/powerpoint/2010/main" val="405508308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r>
            <a:br>
              <a:rPr lang="en-US" dirty="0"/>
            </a:br>
            <a:r>
              <a:rPr lang="en-US" dirty="0"/>
              <a:t/>
            </a:r>
            <a:br>
              <a:rPr lang="en-US" dirty="0"/>
            </a:br>
            <a:r>
              <a:rPr lang="en-US" dirty="0" smtClean="0"/>
              <a:t>A tax and financial analysis of trump family wealth </a:t>
            </a:r>
            <a:endParaRPr lang="en-US" dirty="0"/>
          </a:p>
        </p:txBody>
      </p:sp>
      <p:sp>
        <p:nvSpPr>
          <p:cNvPr id="3" name="Subtitle 2"/>
          <p:cNvSpPr>
            <a:spLocks noGrp="1"/>
          </p:cNvSpPr>
          <p:nvPr>
            <p:ph type="subTitle" idx="1"/>
          </p:nvPr>
        </p:nvSpPr>
        <p:spPr/>
        <p:txBody>
          <a:bodyPr>
            <a:normAutofit fontScale="47500" lnSpcReduction="20000"/>
          </a:bodyPr>
          <a:lstStyle/>
          <a:p>
            <a:r>
              <a:rPr lang="en-US" sz="3500" dirty="0"/>
              <a:t>David S. De Jong, LL.M., </a:t>
            </a:r>
            <a:r>
              <a:rPr lang="en-US" sz="3500" dirty="0" smtClean="0"/>
              <a:t>CPA, Eric </a:t>
            </a:r>
            <a:r>
              <a:rPr lang="en-US" sz="3500" dirty="0"/>
              <a:t>J. Rollinger, JD, CPA </a:t>
            </a:r>
            <a:r>
              <a:rPr lang="en-US" sz="3100" dirty="0" smtClean="0"/>
              <a:t/>
            </a:r>
            <a:br>
              <a:rPr lang="en-US" sz="3100" dirty="0" smtClean="0"/>
            </a:br>
            <a:r>
              <a:rPr lang="en-US" sz="3500" dirty="0" smtClean="0"/>
              <a:t>&amp; David B. Torchinsky, </a:t>
            </a:r>
            <a:r>
              <a:rPr lang="en-US" sz="3500" dirty="0"/>
              <a:t>JD, CPA</a:t>
            </a:r>
            <a:r>
              <a:rPr lang="en-US" dirty="0"/>
              <a:t/>
            </a:r>
            <a:br>
              <a:rPr lang="en-US" dirty="0"/>
            </a:br>
            <a:endParaRPr lang="en-US" dirty="0"/>
          </a:p>
        </p:txBody>
      </p:sp>
      <p:sp>
        <p:nvSpPr>
          <p:cNvPr id="5" name="Slide Number Placeholder 4"/>
          <p:cNvSpPr>
            <a:spLocks noGrp="1"/>
          </p:cNvSpPr>
          <p:nvPr>
            <p:ph type="sldNum" sz="quarter" idx="12"/>
          </p:nvPr>
        </p:nvSpPr>
        <p:spPr/>
        <p:txBody>
          <a:bodyPr/>
          <a:lstStyle/>
          <a:p>
            <a:pPr>
              <a:defRPr/>
            </a:pPr>
            <a:fld id="{7F70311F-E58B-4D11-9272-721EB0A9D683}" type="slidenum">
              <a:rPr lang="en-US" smtClean="0"/>
              <a:pPr>
                <a:defRPr/>
              </a:pPr>
              <a:t>72</a:t>
            </a:fld>
            <a:endParaRPr lang="en-US" dirty="0"/>
          </a:p>
        </p:txBody>
      </p:sp>
    </p:spTree>
    <p:extLst>
      <p:ext uri="{BB962C8B-B14F-4D97-AF65-F5344CB8AC3E}">
        <p14:creationId xmlns:p14="http://schemas.microsoft.com/office/powerpoint/2010/main" val="30544038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Statement</a:t>
            </a:r>
            <a:endParaRPr lang="en-US" dirty="0"/>
          </a:p>
        </p:txBody>
      </p:sp>
      <p:sp>
        <p:nvSpPr>
          <p:cNvPr id="3" name="Content Placeholder 2"/>
          <p:cNvSpPr>
            <a:spLocks noGrp="1"/>
          </p:cNvSpPr>
          <p:nvPr>
            <p:ph sz="quarter" idx="1"/>
          </p:nvPr>
        </p:nvSpPr>
        <p:spPr/>
        <p:txBody>
          <a:bodyPr/>
          <a:lstStyle/>
          <a:p>
            <a:pPr marL="0" indent="0">
              <a:buNone/>
            </a:pPr>
            <a:r>
              <a:rPr lang="en-US" dirty="0" smtClean="0"/>
              <a:t>The acts of the Trump family as set forth in the following slides were reported by the </a:t>
            </a:r>
            <a:r>
              <a:rPr lang="en-US" i="1" dirty="0" smtClean="0"/>
              <a:t>New York Times </a:t>
            </a:r>
            <a:r>
              <a:rPr lang="en-US" dirty="0" smtClean="0"/>
              <a:t>and/or </a:t>
            </a:r>
            <a:r>
              <a:rPr lang="en-US" i="1" dirty="0" smtClean="0"/>
              <a:t>The</a:t>
            </a:r>
            <a:r>
              <a:rPr lang="en-US" dirty="0" smtClean="0"/>
              <a:t> </a:t>
            </a:r>
            <a:r>
              <a:rPr lang="en-US" i="1" dirty="0" smtClean="0"/>
              <a:t>Washington Post </a:t>
            </a:r>
            <a:r>
              <a:rPr lang="en-US" dirty="0" smtClean="0"/>
              <a:t>based on documentation within and outside the public record as well as interviews.  The comments of the participants assume the accuracy of the reporting.  The purported acts are presented in chronological order.</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73</a:t>
            </a:fld>
            <a:endParaRPr lang="en-US" dirty="0"/>
          </a:p>
        </p:txBody>
      </p:sp>
    </p:spTree>
    <p:extLst>
      <p:ext uri="{BB962C8B-B14F-4D97-AF65-F5344CB8AC3E}">
        <p14:creationId xmlns:p14="http://schemas.microsoft.com/office/powerpoint/2010/main" val="34505602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1950s and 1960s</a:t>
            </a:r>
            <a:endParaRPr lang="en-US" dirty="0"/>
          </a:p>
        </p:txBody>
      </p:sp>
      <p:sp>
        <p:nvSpPr>
          <p:cNvPr id="3" name="Content Placeholder 2"/>
          <p:cNvSpPr>
            <a:spLocks noGrp="1"/>
          </p:cNvSpPr>
          <p:nvPr>
            <p:ph sz="quarter" idx="1"/>
          </p:nvPr>
        </p:nvSpPr>
        <p:spPr/>
        <p:txBody>
          <a:bodyPr/>
          <a:lstStyle/>
          <a:p>
            <a:pPr marL="0" indent="0">
              <a:buNone/>
            </a:pPr>
            <a:r>
              <a:rPr lang="en-US" dirty="0" smtClean="0"/>
              <a:t>Fred Trump’s individual returns were audited and adjusted numerous times by IRS for underpayment of taxes.</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74</a:t>
            </a:fld>
            <a:endParaRPr lang="en-US" dirty="0"/>
          </a:p>
        </p:txBody>
      </p:sp>
    </p:spTree>
    <p:extLst>
      <p:ext uri="{BB962C8B-B14F-4D97-AF65-F5344CB8AC3E}">
        <p14:creationId xmlns:p14="http://schemas.microsoft.com/office/powerpoint/2010/main" val="6253295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1960s and 1970s</a:t>
            </a:r>
            <a:endParaRPr lang="en-US" dirty="0"/>
          </a:p>
        </p:txBody>
      </p:sp>
      <p:sp>
        <p:nvSpPr>
          <p:cNvPr id="3" name="Content Placeholder 2"/>
          <p:cNvSpPr>
            <a:spLocks noGrp="1"/>
          </p:cNvSpPr>
          <p:nvPr>
            <p:ph sz="quarter" idx="1"/>
          </p:nvPr>
        </p:nvSpPr>
        <p:spPr/>
        <p:txBody>
          <a:bodyPr/>
          <a:lstStyle/>
          <a:p>
            <a:pPr marL="0" indent="0">
              <a:buNone/>
            </a:pPr>
            <a:r>
              <a:rPr lang="en-US" dirty="0" smtClean="0"/>
              <a:t>Fred Trump transferred eight buildings with 1,032 units to entities owned by his children, paying no gift tax on seven of the buildings and only a few thousand dollars on the eighth.</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75</a:t>
            </a:fld>
            <a:endParaRPr lang="en-US" dirty="0"/>
          </a:p>
        </p:txBody>
      </p:sp>
    </p:spTree>
    <p:extLst>
      <p:ext uri="{BB962C8B-B14F-4D97-AF65-F5344CB8AC3E}">
        <p14:creationId xmlns:p14="http://schemas.microsoft.com/office/powerpoint/2010/main" val="42151178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1968-1969</a:t>
            </a:r>
            <a:endParaRPr lang="en-US" dirty="0"/>
          </a:p>
        </p:txBody>
      </p:sp>
      <p:sp>
        <p:nvSpPr>
          <p:cNvPr id="3" name="Content Placeholder 2"/>
          <p:cNvSpPr>
            <a:spLocks noGrp="1"/>
          </p:cNvSpPr>
          <p:nvPr>
            <p:ph sz="quarter" idx="1"/>
          </p:nvPr>
        </p:nvSpPr>
        <p:spPr/>
        <p:txBody>
          <a:bodyPr/>
          <a:lstStyle/>
          <a:p>
            <a:pPr marL="0" indent="0">
              <a:buNone/>
            </a:pPr>
            <a:r>
              <a:rPr lang="en-US" dirty="0" smtClean="0"/>
              <a:t>Sunnyside Towers in Queens was purchased in 1968 by Midland Associates, a partnership in which Fred Trump owned 25 percent and each child owned 15 percent.  Based on the amount of cash put up, the value of the gift should have been $93,750 and not the $6,516 reported.</a:t>
            </a:r>
          </a:p>
          <a:p>
            <a:pPr marL="0" indent="0">
              <a:buNone/>
            </a:pPr>
            <a:endParaRPr lang="en-US" dirty="0"/>
          </a:p>
          <a:p>
            <a:pPr marL="0" indent="0">
              <a:buNone/>
            </a:pPr>
            <a:r>
              <a:rPr lang="en-US" dirty="0" smtClean="0"/>
              <a:t>							NYT</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76</a:t>
            </a:fld>
            <a:endParaRPr lang="en-US" dirty="0"/>
          </a:p>
        </p:txBody>
      </p:sp>
    </p:spTree>
    <p:extLst>
      <p:ext uri="{BB962C8B-B14F-4D97-AF65-F5344CB8AC3E}">
        <p14:creationId xmlns:p14="http://schemas.microsoft.com/office/powerpoint/2010/main" val="29024799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1972</a:t>
            </a:r>
            <a:endParaRPr lang="en-US" dirty="0"/>
          </a:p>
        </p:txBody>
      </p:sp>
      <p:sp>
        <p:nvSpPr>
          <p:cNvPr id="3" name="Content Placeholder 2"/>
          <p:cNvSpPr>
            <a:spLocks noGrp="1"/>
          </p:cNvSpPr>
          <p:nvPr>
            <p:ph sz="quarter" idx="1"/>
          </p:nvPr>
        </p:nvSpPr>
        <p:spPr/>
        <p:txBody>
          <a:bodyPr/>
          <a:lstStyle/>
          <a:p>
            <a:pPr marL="0" indent="0">
              <a:buNone/>
            </a:pPr>
            <a:r>
              <a:rPr lang="en-US" dirty="0" smtClean="0"/>
              <a:t>Fred and Donald Trump form a partnership to build a high rise in East Orange, New Jersey.  Fred covers all of the unfinanced construction costs – about $867,000 – but Donald receives profit distributions along with “consulting fees” though Fred’s employees managed the building.</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77</a:t>
            </a:fld>
            <a:endParaRPr lang="en-US" dirty="0"/>
          </a:p>
        </p:txBody>
      </p:sp>
    </p:spTree>
    <p:extLst>
      <p:ext uri="{BB962C8B-B14F-4D97-AF65-F5344CB8AC3E}">
        <p14:creationId xmlns:p14="http://schemas.microsoft.com/office/powerpoint/2010/main" val="30264837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1976</a:t>
            </a:r>
            <a:endParaRPr lang="en-US" dirty="0"/>
          </a:p>
        </p:txBody>
      </p:sp>
      <p:sp>
        <p:nvSpPr>
          <p:cNvPr id="3" name="Content Placeholder 2"/>
          <p:cNvSpPr>
            <a:spLocks noGrp="1"/>
          </p:cNvSpPr>
          <p:nvPr>
            <p:ph sz="quarter" idx="1"/>
          </p:nvPr>
        </p:nvSpPr>
        <p:spPr/>
        <p:txBody>
          <a:bodyPr/>
          <a:lstStyle/>
          <a:p>
            <a:pPr marL="0" indent="0">
              <a:buNone/>
            </a:pPr>
            <a:r>
              <a:rPr lang="en-US" dirty="0" smtClean="0"/>
              <a:t>In a November 1, 1976 interview with the </a:t>
            </a:r>
            <a:r>
              <a:rPr lang="en-US" i="1" dirty="0" smtClean="0"/>
              <a:t>New York Times</a:t>
            </a:r>
            <a:r>
              <a:rPr lang="en-US" dirty="0" smtClean="0"/>
              <a:t>, Donald Trump claims to be worth more than $200 million.  His 1976 taxable income was $24,594.</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78</a:t>
            </a:fld>
            <a:endParaRPr lang="en-US" dirty="0"/>
          </a:p>
        </p:txBody>
      </p:sp>
    </p:spTree>
    <p:extLst>
      <p:ext uri="{BB962C8B-B14F-4D97-AF65-F5344CB8AC3E}">
        <p14:creationId xmlns:p14="http://schemas.microsoft.com/office/powerpoint/2010/main" val="36704566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1978-1979</a:t>
            </a:r>
            <a:endParaRPr lang="en-US" dirty="0"/>
          </a:p>
        </p:txBody>
      </p:sp>
      <p:sp>
        <p:nvSpPr>
          <p:cNvPr id="3" name="Content Placeholder 2"/>
          <p:cNvSpPr>
            <a:spLocks noGrp="1"/>
          </p:cNvSpPr>
          <p:nvPr>
            <p:ph sz="quarter" idx="1"/>
          </p:nvPr>
        </p:nvSpPr>
        <p:spPr/>
        <p:txBody>
          <a:bodyPr/>
          <a:lstStyle/>
          <a:p>
            <a:pPr marL="0" indent="0">
              <a:buNone/>
            </a:pPr>
            <a:r>
              <a:rPr lang="en-US" dirty="0" smtClean="0"/>
              <a:t>Fred Trump invested $5 million </a:t>
            </a:r>
            <a:r>
              <a:rPr lang="en-US" dirty="0"/>
              <a:t>and a partnership of his children invested $1 million in </a:t>
            </a:r>
            <a:r>
              <a:rPr lang="en-US" dirty="0" smtClean="0"/>
              <a:t>the </a:t>
            </a:r>
            <a:r>
              <a:rPr lang="en-US" dirty="0" err="1" smtClean="0"/>
              <a:t>Starrett</a:t>
            </a:r>
            <a:r>
              <a:rPr lang="en-US" dirty="0" smtClean="0"/>
              <a:t> City development in Brooklyn.  Losses from the partnership allowed Donald Trump to avoid paying income taxes in 1978 and 1979.</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79</a:t>
            </a:fld>
            <a:endParaRPr lang="en-US" dirty="0"/>
          </a:p>
        </p:txBody>
      </p:sp>
    </p:spTree>
    <p:extLst>
      <p:ext uri="{BB962C8B-B14F-4D97-AF65-F5344CB8AC3E}">
        <p14:creationId xmlns:p14="http://schemas.microsoft.com/office/powerpoint/2010/main" val="4255394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Substantiation of Property Donations </a:t>
            </a:r>
            <a:endParaRPr lang="en-US" dirty="0"/>
          </a:p>
        </p:txBody>
      </p:sp>
      <p:sp>
        <p:nvSpPr>
          <p:cNvPr id="3" name="Content Placeholder 2"/>
          <p:cNvSpPr>
            <a:spLocks noGrp="1"/>
          </p:cNvSpPr>
          <p:nvPr>
            <p:ph sz="quarter" idx="1"/>
          </p:nvPr>
        </p:nvSpPr>
        <p:spPr>
          <a:xfrm>
            <a:off x="612648" y="1600200"/>
            <a:ext cx="8153400" cy="4727028"/>
          </a:xfrm>
        </p:spPr>
        <p:txBody>
          <a:bodyPr/>
          <a:lstStyle/>
          <a:p>
            <a:pPr marL="0" indent="0">
              <a:buNone/>
            </a:pPr>
            <a:r>
              <a:rPr lang="en-US" sz="2600" spc="-50" dirty="0"/>
              <a:t>In </a:t>
            </a:r>
            <a:r>
              <a:rPr lang="en-US" sz="2600" u="sng" spc="-50" dirty="0"/>
              <a:t>Presley v. Commissioner</a:t>
            </a:r>
            <a:r>
              <a:rPr lang="en-US" sz="2600" spc="-50" dirty="0"/>
              <a:t>, 124 AFTR2d </a:t>
            </a:r>
            <a:r>
              <a:rPr lang="en-US" sz="2600" spc="-50" dirty="0" smtClean="0"/>
              <a:t>2019-1872, </a:t>
            </a:r>
            <a:r>
              <a:rPr lang="en-US" sz="2600" spc="-50" dirty="0"/>
              <a:t>the Tenth Circuit Court of Appeals sustained the Tax </a:t>
            </a:r>
            <a:r>
              <a:rPr lang="en-US" sz="2600" spc="-50" dirty="0" smtClean="0"/>
              <a:t>Court’s </a:t>
            </a:r>
            <a:r>
              <a:rPr lang="en-US" sz="2600" spc="-50" dirty="0"/>
              <a:t>disallowance of multiple property donations where Form 8283 was deficient for multiple reasons and there was no “reasonable cause” for failure to substantially comply with </a:t>
            </a:r>
            <a:r>
              <a:rPr lang="en-US" sz="2600" spc="-50" dirty="0" smtClean="0"/>
              <a:t>requirements; in </a:t>
            </a:r>
            <a:r>
              <a:rPr lang="en-US" sz="2600" u="sng" spc="-50" dirty="0" err="1"/>
              <a:t>Blau</a:t>
            </a:r>
            <a:r>
              <a:rPr lang="en-US" sz="2600" u="sng" spc="-50" dirty="0"/>
              <a:t> v. Commissioner</a:t>
            </a:r>
            <a:r>
              <a:rPr lang="en-US" sz="2600" spc="-50" dirty="0"/>
              <a:t>, 123 AFTR2d 2019-1960, the District of Columbia Circuit Court of Appeals agreed with the Tax Court that a deduction for a donation of commercial property to a university could be denied where the taxpayer failed to comply with the regulatory requirement of furnishing basis information as this is only excusable if a valid explanation is provided for noncompliance.  </a:t>
            </a:r>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8</a:t>
            </a:fld>
            <a:endParaRPr lang="en-US" altLang="en-US"/>
          </a:p>
        </p:txBody>
      </p:sp>
    </p:spTree>
    <p:extLst>
      <p:ext uri="{BB962C8B-B14F-4D97-AF65-F5344CB8AC3E}">
        <p14:creationId xmlns:p14="http://schemas.microsoft.com/office/powerpoint/2010/main" val="154485920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1979</a:t>
            </a:r>
            <a:endParaRPr lang="en-US" dirty="0"/>
          </a:p>
        </p:txBody>
      </p:sp>
      <p:sp>
        <p:nvSpPr>
          <p:cNvPr id="3" name="Content Placeholder 2"/>
          <p:cNvSpPr>
            <a:spLocks noGrp="1"/>
          </p:cNvSpPr>
          <p:nvPr>
            <p:ph sz="quarter" idx="1"/>
          </p:nvPr>
        </p:nvSpPr>
        <p:spPr/>
        <p:txBody>
          <a:bodyPr/>
          <a:lstStyle/>
          <a:p>
            <a:pPr marL="0" indent="0">
              <a:buNone/>
            </a:pPr>
            <a:r>
              <a:rPr lang="en-US" dirty="0" smtClean="0"/>
              <a:t>Donald Trump received multiple loans from his father and his father’s businesses of approximately $4.7 million.  Some loans were interest free.  Donald missed payments on some of the loans.</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80</a:t>
            </a:fld>
            <a:endParaRPr lang="en-US" dirty="0"/>
          </a:p>
        </p:txBody>
      </p:sp>
    </p:spTree>
    <p:extLst>
      <p:ext uri="{BB962C8B-B14F-4D97-AF65-F5344CB8AC3E}">
        <p14:creationId xmlns:p14="http://schemas.microsoft.com/office/powerpoint/2010/main" val="9893198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1980s</a:t>
            </a:r>
            <a:endParaRPr lang="en-US" dirty="0"/>
          </a:p>
        </p:txBody>
      </p:sp>
      <p:sp>
        <p:nvSpPr>
          <p:cNvPr id="3" name="Content Placeholder 2"/>
          <p:cNvSpPr>
            <a:spLocks noGrp="1"/>
          </p:cNvSpPr>
          <p:nvPr>
            <p:ph sz="quarter" idx="1"/>
          </p:nvPr>
        </p:nvSpPr>
        <p:spPr/>
        <p:txBody>
          <a:bodyPr/>
          <a:lstStyle/>
          <a:p>
            <a:pPr marL="0" indent="0">
              <a:buNone/>
            </a:pPr>
            <a:r>
              <a:rPr lang="en-US" dirty="0" smtClean="0"/>
              <a:t>The eight buildings transferred to Fred Trump’s children in the 1960s and 1970s were converted to condominiums and cooperatives.  Mortgages on the buildings were paid off by trusts and partnerships seeded by Fred Trump.</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81</a:t>
            </a:fld>
            <a:endParaRPr lang="en-US" dirty="0"/>
          </a:p>
        </p:txBody>
      </p:sp>
    </p:spTree>
    <p:extLst>
      <p:ext uri="{BB962C8B-B14F-4D97-AF65-F5344CB8AC3E}">
        <p14:creationId xmlns:p14="http://schemas.microsoft.com/office/powerpoint/2010/main" val="14131111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1981</a:t>
            </a:r>
            <a:endParaRPr lang="en-US" dirty="0"/>
          </a:p>
        </p:txBody>
      </p:sp>
      <p:sp>
        <p:nvSpPr>
          <p:cNvPr id="3" name="Content Placeholder 2"/>
          <p:cNvSpPr>
            <a:spLocks noGrp="1"/>
          </p:cNvSpPr>
          <p:nvPr>
            <p:ph sz="quarter" idx="1"/>
          </p:nvPr>
        </p:nvSpPr>
        <p:spPr/>
        <p:txBody>
          <a:bodyPr>
            <a:noAutofit/>
          </a:bodyPr>
          <a:lstStyle/>
          <a:p>
            <a:pPr marL="0" indent="0">
              <a:lnSpc>
                <a:spcPct val="100000"/>
              </a:lnSpc>
              <a:spcBef>
                <a:spcPts val="0"/>
              </a:spcBef>
              <a:buNone/>
            </a:pPr>
            <a:r>
              <a:rPr lang="en-US" sz="2400" dirty="0" smtClean="0"/>
              <a:t>On September 8, 1981, the Trump siblings submitted plans to convert one of their buildings, the Park Briar, to a cooperative, stating under oath that the building was worth $17.1 million.  Fred Trump Jr. died 18 days later.  The whole of the property was valued at $2.9 million on the estate tax return.  The IRS auditor increased the value to $3 million.  </a:t>
            </a:r>
          </a:p>
          <a:p>
            <a:pPr marL="0" indent="0">
              <a:lnSpc>
                <a:spcPct val="100000"/>
              </a:lnSpc>
              <a:spcBef>
                <a:spcPts val="0"/>
              </a:spcBef>
              <a:buNone/>
            </a:pPr>
            <a:endParaRPr lang="en-US" sz="2400" dirty="0"/>
          </a:p>
          <a:p>
            <a:pPr marL="0" indent="0">
              <a:lnSpc>
                <a:spcPct val="100000"/>
              </a:lnSpc>
              <a:spcBef>
                <a:spcPts val="0"/>
              </a:spcBef>
              <a:buNone/>
            </a:pPr>
            <a:r>
              <a:rPr lang="en-US" sz="2400" dirty="0" smtClean="0"/>
              <a:t>The seven buildings in which Fred Jr. had an interest were appraised in the aggregate at $13.4 million.  Several years later the Trumps claimed that they were worth $90.4 million.</a:t>
            </a:r>
          </a:p>
          <a:p>
            <a:pPr marL="0" indent="0">
              <a:buNone/>
            </a:pPr>
            <a:endParaRPr lang="en-US" sz="2400" dirty="0"/>
          </a:p>
          <a:p>
            <a:pPr marL="0" indent="0">
              <a:buNone/>
            </a:pPr>
            <a:r>
              <a:rPr lang="en-US" sz="2400" dirty="0" smtClean="0"/>
              <a:t>							</a:t>
            </a:r>
            <a:r>
              <a:rPr lang="en-US" sz="2400" dirty="0"/>
              <a:t>N</a:t>
            </a:r>
            <a:r>
              <a:rPr lang="en-US" sz="2400" dirty="0" smtClean="0"/>
              <a:t>YT</a:t>
            </a:r>
            <a:endParaRPr lang="en-US" sz="2400"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82</a:t>
            </a:fld>
            <a:endParaRPr lang="en-US" dirty="0"/>
          </a:p>
        </p:txBody>
      </p:sp>
    </p:spTree>
    <p:extLst>
      <p:ext uri="{BB962C8B-B14F-4D97-AF65-F5344CB8AC3E}">
        <p14:creationId xmlns:p14="http://schemas.microsoft.com/office/powerpoint/2010/main" val="25030004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1982</a:t>
            </a:r>
            <a:endParaRPr lang="en-US" dirty="0"/>
          </a:p>
        </p:txBody>
      </p:sp>
      <p:sp>
        <p:nvSpPr>
          <p:cNvPr id="3" name="Content Placeholder 2"/>
          <p:cNvSpPr>
            <a:spLocks noGrp="1"/>
          </p:cNvSpPr>
          <p:nvPr>
            <p:ph sz="quarter" idx="1"/>
          </p:nvPr>
        </p:nvSpPr>
        <p:spPr/>
        <p:txBody>
          <a:bodyPr/>
          <a:lstStyle/>
          <a:p>
            <a:pPr marL="0" indent="0">
              <a:buNone/>
            </a:pPr>
            <a:r>
              <a:rPr lang="en-US" dirty="0" smtClean="0"/>
              <a:t>Disguised as a spokesperson for Donald Trump, Donald called a reporter for </a:t>
            </a:r>
            <a:r>
              <a:rPr lang="en-US" i="1" dirty="0" smtClean="0"/>
              <a:t>Forbes</a:t>
            </a:r>
            <a:r>
              <a:rPr lang="en-US" dirty="0" smtClean="0"/>
              <a:t> and “flagrantly lied” to get on the magazine’s first list of the wealthiest Americans.</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83</a:t>
            </a:fld>
            <a:endParaRPr lang="en-US" dirty="0"/>
          </a:p>
        </p:txBody>
      </p:sp>
    </p:spTree>
    <p:extLst>
      <p:ext uri="{BB962C8B-B14F-4D97-AF65-F5344CB8AC3E}">
        <p14:creationId xmlns:p14="http://schemas.microsoft.com/office/powerpoint/2010/main" val="8820589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1985-1988</a:t>
            </a:r>
            <a:endParaRPr lang="en-US" dirty="0"/>
          </a:p>
        </p:txBody>
      </p:sp>
      <p:sp>
        <p:nvSpPr>
          <p:cNvPr id="3" name="Content Placeholder 2"/>
          <p:cNvSpPr>
            <a:spLocks noGrp="1"/>
          </p:cNvSpPr>
          <p:nvPr>
            <p:ph sz="quarter" idx="1"/>
          </p:nvPr>
        </p:nvSpPr>
        <p:spPr/>
        <p:txBody>
          <a:bodyPr/>
          <a:lstStyle/>
          <a:p>
            <a:pPr marL="0" indent="0">
              <a:buNone/>
            </a:pPr>
            <a:r>
              <a:rPr lang="en-US" dirty="0" smtClean="0"/>
              <a:t>Donald Trump made millions of dollars in the stock market by suggesting that he was going to take over companies.  He subsequently lost most, if not all, of his gains after investors stopped believing him.</a:t>
            </a:r>
          </a:p>
          <a:p>
            <a:pPr marL="0" indent="0">
              <a:buNone/>
            </a:pPr>
            <a:endParaRPr lang="en-US" dirty="0"/>
          </a:p>
          <a:p>
            <a:pPr marL="0" indent="0">
              <a:buNone/>
            </a:pPr>
            <a:r>
              <a:rPr lang="en-US" dirty="0" smtClean="0"/>
              <a:t>							WP</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84</a:t>
            </a:fld>
            <a:endParaRPr lang="en-US" dirty="0"/>
          </a:p>
        </p:txBody>
      </p:sp>
    </p:spTree>
    <p:extLst>
      <p:ext uri="{BB962C8B-B14F-4D97-AF65-F5344CB8AC3E}">
        <p14:creationId xmlns:p14="http://schemas.microsoft.com/office/powerpoint/2010/main" val="25536433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1985-1989</a:t>
            </a:r>
            <a:endParaRPr lang="en-US" dirty="0"/>
          </a:p>
        </p:txBody>
      </p:sp>
      <p:sp>
        <p:nvSpPr>
          <p:cNvPr id="3" name="Content Placeholder 2"/>
          <p:cNvSpPr>
            <a:spLocks noGrp="1"/>
          </p:cNvSpPr>
          <p:nvPr>
            <p:ph sz="quarter" idx="1"/>
          </p:nvPr>
        </p:nvSpPr>
        <p:spPr/>
        <p:txBody>
          <a:bodyPr/>
          <a:lstStyle/>
          <a:p>
            <a:pPr marL="0" indent="0">
              <a:buNone/>
            </a:pPr>
            <a:r>
              <a:rPr lang="en-US" dirty="0" smtClean="0"/>
              <a:t>Donald Trump purchased the Plaza Hotel in New York, the Castle and Taj Mahal in Atlantic City and the Eastern Airlines shuttle through debt financing but each ran quickly into financial difficulty.  He also bought out his partners in the Trump Tower and the Trump Plaza Hotel and Casino.</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85</a:t>
            </a:fld>
            <a:endParaRPr lang="en-US" dirty="0"/>
          </a:p>
        </p:txBody>
      </p:sp>
    </p:spTree>
    <p:extLst>
      <p:ext uri="{BB962C8B-B14F-4D97-AF65-F5344CB8AC3E}">
        <p14:creationId xmlns:p14="http://schemas.microsoft.com/office/powerpoint/2010/main" val="27292699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1985-1994</a:t>
            </a:r>
            <a:endParaRPr lang="en-US" dirty="0"/>
          </a:p>
        </p:txBody>
      </p:sp>
      <p:sp>
        <p:nvSpPr>
          <p:cNvPr id="3" name="Content Placeholder 2"/>
          <p:cNvSpPr>
            <a:spLocks noGrp="1"/>
          </p:cNvSpPr>
          <p:nvPr>
            <p:ph sz="quarter" idx="1"/>
          </p:nvPr>
        </p:nvSpPr>
        <p:spPr/>
        <p:txBody>
          <a:bodyPr>
            <a:noAutofit/>
          </a:bodyPr>
          <a:lstStyle/>
          <a:p>
            <a:pPr marL="0" indent="0">
              <a:buNone/>
            </a:pPr>
            <a:r>
              <a:rPr lang="en-US" dirty="0" smtClean="0"/>
              <a:t>IRS transcripts reveal that Donald Trump claimed losses on his tax returns of $1.17 billion over ten years including more than $250 million in both 1990 and 1991.  He paid no income taxes in eight of the ten years and only </a:t>
            </a:r>
            <a:r>
              <a:rPr lang="en-US" dirty="0" err="1" smtClean="0"/>
              <a:t>AMT</a:t>
            </a:r>
            <a:r>
              <a:rPr lang="en-US" dirty="0" smtClean="0"/>
              <a:t> in the other two.  His </a:t>
            </a:r>
            <a:r>
              <a:rPr lang="en-US" dirty="0" err="1" smtClean="0"/>
              <a:t>NOL</a:t>
            </a:r>
            <a:r>
              <a:rPr lang="en-US" dirty="0" smtClean="0"/>
              <a:t> carryforward in 1995 was $915.8 million and was used up prior to 2005 as that year’s return showed that he paid taxes.  </a:t>
            </a:r>
          </a:p>
          <a:p>
            <a:pPr marL="0" indent="0">
              <a:buNone/>
            </a:pPr>
            <a:endParaRPr lang="en-US" dirty="0"/>
          </a:p>
          <a:p>
            <a:pPr marL="0" indent="0">
              <a:buNone/>
            </a:pPr>
            <a:r>
              <a:rPr lang="en-US" dirty="0" smtClean="0"/>
              <a:t>Two quirks were noted from the transcripts, $17.1 million in wages in 1988 and $52.9 million in interest income in 1989.  Information filed with New Jersey Casino regulators does not show assets capable of producing that amount of income.</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86</a:t>
            </a:fld>
            <a:endParaRPr lang="en-US" dirty="0"/>
          </a:p>
        </p:txBody>
      </p:sp>
    </p:spTree>
    <p:extLst>
      <p:ext uri="{BB962C8B-B14F-4D97-AF65-F5344CB8AC3E}">
        <p14:creationId xmlns:p14="http://schemas.microsoft.com/office/powerpoint/2010/main" val="9364752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1987-1991</a:t>
            </a:r>
            <a:endParaRPr lang="en-US" dirty="0"/>
          </a:p>
        </p:txBody>
      </p:sp>
      <p:sp>
        <p:nvSpPr>
          <p:cNvPr id="3" name="Content Placeholder 2"/>
          <p:cNvSpPr>
            <a:spLocks noGrp="1"/>
          </p:cNvSpPr>
          <p:nvPr>
            <p:ph sz="quarter" idx="1"/>
          </p:nvPr>
        </p:nvSpPr>
        <p:spPr/>
        <p:txBody>
          <a:bodyPr>
            <a:noAutofit/>
          </a:bodyPr>
          <a:lstStyle/>
          <a:p>
            <a:pPr marL="0" indent="0">
              <a:lnSpc>
                <a:spcPct val="100000"/>
              </a:lnSpc>
              <a:spcBef>
                <a:spcPts val="0"/>
              </a:spcBef>
              <a:buNone/>
            </a:pPr>
            <a:r>
              <a:rPr lang="en-US" sz="2100" dirty="0" smtClean="0"/>
              <a:t>Donald Trump owed $11 million to his father by 1987.  To avoid cancellation of indebtedness income, Donald transferred to his father a 7½ percent interest in the Trump Palace which was being built in New York.  He took </a:t>
            </a:r>
            <a:r>
              <a:rPr lang="en-US" sz="2100" dirty="0"/>
              <a:t>the position that he could exchange </a:t>
            </a:r>
            <a:r>
              <a:rPr lang="en-US" sz="2100" dirty="0" smtClean="0"/>
              <a:t>interests </a:t>
            </a:r>
            <a:r>
              <a:rPr lang="en-US" sz="2100" dirty="0"/>
              <a:t>for debt and avoid COD income notwithstanding that the interests were apparently not worth the amount of the cancelled debt.  This technique was banned by statute for corporations by 1993 but not for partnerships until 2004.</a:t>
            </a:r>
          </a:p>
          <a:p>
            <a:pPr marL="0" indent="0">
              <a:lnSpc>
                <a:spcPct val="100000"/>
              </a:lnSpc>
              <a:spcBef>
                <a:spcPts val="0"/>
              </a:spcBef>
              <a:buNone/>
            </a:pPr>
            <a:endParaRPr lang="en-US" sz="2100" dirty="0"/>
          </a:p>
          <a:p>
            <a:pPr marL="0" indent="0">
              <a:lnSpc>
                <a:spcPct val="100000"/>
              </a:lnSpc>
              <a:spcBef>
                <a:spcPts val="0"/>
              </a:spcBef>
              <a:buNone/>
            </a:pPr>
            <a:r>
              <a:rPr lang="en-US" sz="2100" dirty="0" smtClean="0"/>
              <a:t>In 1991, when Trump Palace was finished, Fred sold his interest back to Donald or the entity for $10,000 as shown on tax returns and financial statements.  In the same month Trump Palace ads were stating:  “Smart money says there has never been a better time.”  That year Trump Palace sold 57 condos for $52.5 million.</a:t>
            </a:r>
          </a:p>
          <a:p>
            <a:pPr marL="0" indent="0">
              <a:lnSpc>
                <a:spcPct val="100000"/>
              </a:lnSpc>
              <a:spcBef>
                <a:spcPts val="0"/>
              </a:spcBef>
              <a:buNone/>
            </a:pPr>
            <a:endParaRPr lang="en-US" sz="2100" dirty="0"/>
          </a:p>
          <a:p>
            <a:pPr marL="0" indent="0">
              <a:lnSpc>
                <a:spcPct val="100000"/>
              </a:lnSpc>
              <a:spcBef>
                <a:spcPts val="0"/>
              </a:spcBef>
              <a:buNone/>
            </a:pPr>
            <a:r>
              <a:rPr lang="en-US" sz="2100" dirty="0" smtClean="0"/>
              <a:t>							NYT</a:t>
            </a:r>
            <a:endParaRPr lang="en-US" sz="2100"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87</a:t>
            </a:fld>
            <a:endParaRPr lang="en-US" dirty="0"/>
          </a:p>
        </p:txBody>
      </p:sp>
    </p:spTree>
    <p:extLst>
      <p:ext uri="{BB962C8B-B14F-4D97-AF65-F5344CB8AC3E}">
        <p14:creationId xmlns:p14="http://schemas.microsoft.com/office/powerpoint/2010/main" val="849884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1989</a:t>
            </a:r>
            <a:endParaRPr lang="en-US" dirty="0"/>
          </a:p>
        </p:txBody>
      </p:sp>
      <p:sp>
        <p:nvSpPr>
          <p:cNvPr id="3" name="Content Placeholder 2"/>
          <p:cNvSpPr>
            <a:spLocks noGrp="1"/>
          </p:cNvSpPr>
          <p:nvPr>
            <p:ph sz="quarter" idx="1"/>
          </p:nvPr>
        </p:nvSpPr>
        <p:spPr/>
        <p:txBody>
          <a:bodyPr/>
          <a:lstStyle/>
          <a:p>
            <a:pPr marL="0" indent="0">
              <a:buNone/>
            </a:pPr>
            <a:r>
              <a:rPr lang="en-US" dirty="0" smtClean="0"/>
              <a:t>A personal financial statement of Donald Trump reviewed by Arthur Andersen showed $700 million in cash and cash equivalents obtained eight days earlier but included $675 million in cash proceeds from a “junk bond” to acquire the Taj Mahal casino.  Although the financial statement said that asset values were net of liabilities, this liability was excluded because it was not personally guaranteed.</a:t>
            </a:r>
          </a:p>
          <a:p>
            <a:pPr marL="0" indent="0">
              <a:buNone/>
            </a:pPr>
            <a:endParaRPr lang="en-US" dirty="0"/>
          </a:p>
          <a:p>
            <a:pPr marL="0" indent="0">
              <a:buNone/>
            </a:pPr>
            <a:r>
              <a:rPr lang="en-US" dirty="0" smtClean="0"/>
              <a:t>							WP</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88</a:t>
            </a:fld>
            <a:endParaRPr lang="en-US" dirty="0"/>
          </a:p>
        </p:txBody>
      </p:sp>
    </p:spTree>
    <p:extLst>
      <p:ext uri="{BB962C8B-B14F-4D97-AF65-F5344CB8AC3E}">
        <p14:creationId xmlns:p14="http://schemas.microsoft.com/office/powerpoint/2010/main" val="33874131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1990</a:t>
            </a:r>
            <a:endParaRPr lang="en-US" dirty="0"/>
          </a:p>
        </p:txBody>
      </p:sp>
      <p:sp>
        <p:nvSpPr>
          <p:cNvPr id="3" name="Content Placeholder 2"/>
          <p:cNvSpPr>
            <a:spLocks noGrp="1"/>
          </p:cNvSpPr>
          <p:nvPr>
            <p:ph sz="quarter" idx="1"/>
          </p:nvPr>
        </p:nvSpPr>
        <p:spPr/>
        <p:txBody>
          <a:bodyPr/>
          <a:lstStyle/>
          <a:p>
            <a:pPr marL="0" indent="0">
              <a:buNone/>
            </a:pPr>
            <a:r>
              <a:rPr lang="en-US" dirty="0" smtClean="0"/>
              <a:t>Fred Trump sent his bookkeeper to Atlantic City to buy at least $3.35 million in casino chips and left the casino without betting.  Donald Trump avoided a default and Fred Trump paid a $65,000 civil penalty for violating New Jersey gaming laws.</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89</a:t>
            </a:fld>
            <a:endParaRPr lang="en-US" dirty="0"/>
          </a:p>
        </p:txBody>
      </p:sp>
    </p:spTree>
    <p:extLst>
      <p:ext uri="{BB962C8B-B14F-4D97-AF65-F5344CB8AC3E}">
        <p14:creationId xmlns:p14="http://schemas.microsoft.com/office/powerpoint/2010/main" val="2260704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Operating Losses </a:t>
            </a:r>
            <a:endParaRPr lang="en-US" dirty="0"/>
          </a:p>
        </p:txBody>
      </p:sp>
      <p:sp>
        <p:nvSpPr>
          <p:cNvPr id="3" name="Content Placeholder 2"/>
          <p:cNvSpPr>
            <a:spLocks noGrp="1"/>
          </p:cNvSpPr>
          <p:nvPr>
            <p:ph sz="quarter" idx="1"/>
          </p:nvPr>
        </p:nvSpPr>
        <p:spPr/>
        <p:txBody>
          <a:bodyPr/>
          <a:lstStyle/>
          <a:p>
            <a:pPr marL="0" indent="0">
              <a:buNone/>
            </a:pPr>
            <a:r>
              <a:rPr lang="en-US" sz="2600" dirty="0"/>
              <a:t>In </a:t>
            </a:r>
            <a:r>
              <a:rPr lang="en-US" sz="2600" u="sng" dirty="0"/>
              <a:t>Bea v. Commissioner</a:t>
            </a:r>
            <a:r>
              <a:rPr lang="en-US" sz="2600" dirty="0"/>
              <a:t>, 123 AFTR2d 2019-585, the Eleventh Circuit Court of Appeals agreed with the Tax Court that no remedy was available when a preparer unilaterally without a discussion with the taxpayer waived the net operating loss carryback in an amount of almost $12 million. </a:t>
            </a:r>
          </a:p>
          <a:p>
            <a:pPr marL="0" indent="0">
              <a:buNone/>
            </a:pPr>
            <a:endParaRPr lang="en-US" dirty="0"/>
          </a:p>
        </p:txBody>
      </p:sp>
      <p:sp>
        <p:nvSpPr>
          <p:cNvPr id="4" name="Slide Number Placeholder 3"/>
          <p:cNvSpPr>
            <a:spLocks noGrp="1"/>
          </p:cNvSpPr>
          <p:nvPr>
            <p:ph type="sldNum" sz="quarter" idx="12"/>
          </p:nvPr>
        </p:nvSpPr>
        <p:spPr/>
        <p:txBody>
          <a:bodyPr>
            <a:normAutofit lnSpcReduction="10000"/>
          </a:bodyPr>
          <a:lstStyle/>
          <a:p>
            <a:pPr>
              <a:defRPr/>
            </a:pPr>
            <a:fld id="{10B43DB1-693B-4C96-8B69-A4479578DB3D}" type="slidenum">
              <a:rPr lang="en-US" altLang="en-US" smtClean="0"/>
              <a:pPr>
                <a:defRPr/>
              </a:pPr>
              <a:t>9</a:t>
            </a:fld>
            <a:endParaRPr lang="en-US" altLang="en-US"/>
          </a:p>
        </p:txBody>
      </p:sp>
    </p:spTree>
    <p:extLst>
      <p:ext uri="{BB962C8B-B14F-4D97-AF65-F5344CB8AC3E}">
        <p14:creationId xmlns:p14="http://schemas.microsoft.com/office/powerpoint/2010/main" val="18077310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1990</a:t>
            </a:r>
            <a:endParaRPr lang="en-US" dirty="0"/>
          </a:p>
        </p:txBody>
      </p:sp>
      <p:sp>
        <p:nvSpPr>
          <p:cNvPr id="3" name="Content Placeholder 2"/>
          <p:cNvSpPr>
            <a:spLocks noGrp="1"/>
          </p:cNvSpPr>
          <p:nvPr>
            <p:ph sz="quarter" idx="1"/>
          </p:nvPr>
        </p:nvSpPr>
        <p:spPr/>
        <p:txBody>
          <a:bodyPr/>
          <a:lstStyle/>
          <a:p>
            <a:pPr marL="0" indent="0">
              <a:buNone/>
            </a:pPr>
            <a:r>
              <a:rPr lang="en-US" dirty="0" smtClean="0"/>
              <a:t>In the same month as the Atlantic City bailout, Donald Trump sent his 85-year old father a proposed codicil to Fred’s will drafted by Donald’s lawyer that would have made Donald the sole executor.  Fred declined to sign the codicil.</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90</a:t>
            </a:fld>
            <a:endParaRPr lang="en-US" dirty="0"/>
          </a:p>
        </p:txBody>
      </p:sp>
    </p:spTree>
    <p:extLst>
      <p:ext uri="{BB962C8B-B14F-4D97-AF65-F5344CB8AC3E}">
        <p14:creationId xmlns:p14="http://schemas.microsoft.com/office/powerpoint/2010/main" val="2339317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1990s</a:t>
            </a:r>
            <a:endParaRPr lang="en-US" dirty="0"/>
          </a:p>
        </p:txBody>
      </p:sp>
      <p:sp>
        <p:nvSpPr>
          <p:cNvPr id="3" name="Content Placeholder 2"/>
          <p:cNvSpPr>
            <a:spLocks noGrp="1"/>
          </p:cNvSpPr>
          <p:nvPr>
            <p:ph sz="quarter" idx="1"/>
          </p:nvPr>
        </p:nvSpPr>
        <p:spPr/>
        <p:txBody>
          <a:bodyPr>
            <a:normAutofit fontScale="85000" lnSpcReduction="10000"/>
          </a:bodyPr>
          <a:lstStyle/>
          <a:p>
            <a:pPr marL="0" indent="0">
              <a:lnSpc>
                <a:spcPct val="120000"/>
              </a:lnSpc>
              <a:spcBef>
                <a:spcPts val="0"/>
              </a:spcBef>
              <a:buNone/>
            </a:pPr>
            <a:r>
              <a:rPr lang="en-US" dirty="0" smtClean="0"/>
              <a:t>Donald Trump turned over his interest in the Grand Hyatt, the Trump Shuttle, his yacht and stock to his creditors as his “empire” collapsed.  He apparently was relieved of debt through refinancing yet did not reduce his </a:t>
            </a:r>
            <a:r>
              <a:rPr lang="en-US" dirty="0" err="1" smtClean="0"/>
              <a:t>NOL</a:t>
            </a:r>
            <a:r>
              <a:rPr lang="en-US" dirty="0" smtClean="0"/>
              <a:t> in lieu of reporting discharge from indebtedness income.  </a:t>
            </a:r>
            <a:r>
              <a:rPr lang="en-US" smtClean="0"/>
              <a:t>He again took </a:t>
            </a:r>
            <a:r>
              <a:rPr lang="en-US" dirty="0" smtClean="0"/>
              <a:t>the position that he could avoid COD income through issuing equity interests of lesser value.  </a:t>
            </a:r>
          </a:p>
          <a:p>
            <a:pPr marL="0" indent="0">
              <a:lnSpc>
                <a:spcPct val="120000"/>
              </a:lnSpc>
              <a:spcBef>
                <a:spcPts val="0"/>
              </a:spcBef>
              <a:buNone/>
            </a:pPr>
            <a:endParaRPr lang="en-US" dirty="0"/>
          </a:p>
          <a:p>
            <a:pPr marL="0" indent="0">
              <a:lnSpc>
                <a:spcPct val="120000"/>
              </a:lnSpc>
              <a:spcBef>
                <a:spcPts val="0"/>
              </a:spcBef>
              <a:buNone/>
            </a:pPr>
            <a:r>
              <a:rPr lang="en-US" dirty="0"/>
              <a:t>However, the law firm of </a:t>
            </a:r>
            <a:r>
              <a:rPr lang="en-US" dirty="0" err="1"/>
              <a:t>Wilkie</a:t>
            </a:r>
            <a:r>
              <a:rPr lang="en-US" dirty="0"/>
              <a:t>, Farr &amp; Gallagher in an opinion on the issue (apparently in an unrelated case) declined to give a “more likely than not” opinion on seven issues of uncertainty as to avoiding COD income.</a:t>
            </a:r>
          </a:p>
          <a:p>
            <a:pPr marL="0" indent="0">
              <a:lnSpc>
                <a:spcPct val="120000"/>
              </a:lnSpc>
              <a:buNone/>
            </a:pPr>
            <a:endParaRPr lang="en-US" dirty="0"/>
          </a:p>
          <a:p>
            <a:pPr marL="0" indent="0">
              <a:lnSpc>
                <a:spcPct val="120000"/>
              </a:lnSpc>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91</a:t>
            </a:fld>
            <a:endParaRPr lang="en-US" dirty="0"/>
          </a:p>
        </p:txBody>
      </p:sp>
    </p:spTree>
    <p:extLst>
      <p:ext uri="{BB962C8B-B14F-4D97-AF65-F5344CB8AC3E}">
        <p14:creationId xmlns:p14="http://schemas.microsoft.com/office/powerpoint/2010/main" val="13096615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1992</a:t>
            </a:r>
            <a:endParaRPr lang="en-US" dirty="0"/>
          </a:p>
        </p:txBody>
      </p:sp>
      <p:sp>
        <p:nvSpPr>
          <p:cNvPr id="3" name="Content Placeholder 2"/>
          <p:cNvSpPr>
            <a:spLocks noGrp="1"/>
          </p:cNvSpPr>
          <p:nvPr>
            <p:ph sz="quarter" idx="1"/>
          </p:nvPr>
        </p:nvSpPr>
        <p:spPr/>
        <p:txBody>
          <a:bodyPr/>
          <a:lstStyle/>
          <a:p>
            <a:pPr marL="0" indent="0">
              <a:buNone/>
            </a:pPr>
            <a:r>
              <a:rPr lang="en-US" dirty="0" smtClean="0"/>
              <a:t>Fred Trump donated his least profitable property, Patio Gardens, to the National Kidney Foundation of New York/New Jersey with an appraisal of $61.90 per square foot.</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92</a:t>
            </a:fld>
            <a:endParaRPr lang="en-US" dirty="0"/>
          </a:p>
        </p:txBody>
      </p:sp>
    </p:spTree>
    <p:extLst>
      <p:ext uri="{BB962C8B-B14F-4D97-AF65-F5344CB8AC3E}">
        <p14:creationId xmlns:p14="http://schemas.microsoft.com/office/powerpoint/2010/main" val="38401816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1992</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The Trumps incorporated a company called All County Building Supply &amp; Maintenance “operating” from the home of Fred Trump’s nephew with each of Fred’s surviving children and the nephew owning 20 percent.  All County billed Fred Trump’s properties at a huge markup of what All County had to pay the contractors.  The Trumps used the padded invoices for capital improvements to justify rent increases on thousands of units in rent-controlled buildings.</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93</a:t>
            </a:fld>
            <a:endParaRPr lang="en-US" dirty="0"/>
          </a:p>
        </p:txBody>
      </p:sp>
    </p:spTree>
    <p:extLst>
      <p:ext uri="{BB962C8B-B14F-4D97-AF65-F5344CB8AC3E}">
        <p14:creationId xmlns:p14="http://schemas.microsoft.com/office/powerpoint/2010/main" val="39711788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1994</a:t>
            </a:r>
            <a:endParaRPr lang="en-US" dirty="0"/>
          </a:p>
        </p:txBody>
      </p:sp>
      <p:sp>
        <p:nvSpPr>
          <p:cNvPr id="3" name="Content Placeholder 2"/>
          <p:cNvSpPr>
            <a:spLocks noGrp="1"/>
          </p:cNvSpPr>
          <p:nvPr>
            <p:ph sz="quarter" idx="1"/>
          </p:nvPr>
        </p:nvSpPr>
        <p:spPr/>
        <p:txBody>
          <a:bodyPr/>
          <a:lstStyle/>
          <a:p>
            <a:pPr marL="0" indent="0">
              <a:buNone/>
            </a:pPr>
            <a:r>
              <a:rPr lang="en-US" dirty="0" smtClean="0"/>
              <a:t>The Trumps created a company called Apartment Management Associates, Inc. again using the nephew’s residence as a business address and with the four surviving children as owners took over collecting management fees previously paid to Fred Trump’s entity, Trump Management.</a:t>
            </a:r>
          </a:p>
          <a:p>
            <a:pPr marL="0" indent="0">
              <a:buNone/>
            </a:pPr>
            <a:endParaRPr lang="en-US" dirty="0"/>
          </a:p>
          <a:p>
            <a:pPr marL="0" indent="0">
              <a:buNone/>
            </a:pPr>
            <a:r>
              <a:rPr lang="en-US" dirty="0"/>
              <a:t>	</a:t>
            </a: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94</a:t>
            </a:fld>
            <a:endParaRPr lang="en-US" dirty="0"/>
          </a:p>
        </p:txBody>
      </p:sp>
    </p:spTree>
    <p:extLst>
      <p:ext uri="{BB962C8B-B14F-4D97-AF65-F5344CB8AC3E}">
        <p14:creationId xmlns:p14="http://schemas.microsoft.com/office/powerpoint/2010/main" val="116712463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1995-1997</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With a power of attorney, Donald Trump’s brother, Robert, had Fred and his wife Mary create </a:t>
            </a:r>
            <a:r>
              <a:rPr lang="en-US" dirty="0" err="1" smtClean="0"/>
              <a:t>GRATs</a:t>
            </a:r>
            <a:r>
              <a:rPr lang="en-US" dirty="0" smtClean="0"/>
              <a:t> through which about two-thirds of Fred Trump’s properties were gifted to the four surviving children.  The other one-third was purchased by the children.  Fred Trump’s 1995 gift tax returns valued 25 apartment complexes with 6,988 apartments at $93.9 million.  In 2004 banks put a valuation of $900 million on the same real estate.</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95</a:t>
            </a:fld>
            <a:endParaRPr lang="en-US" dirty="0"/>
          </a:p>
        </p:txBody>
      </p:sp>
    </p:spTree>
    <p:extLst>
      <p:ext uri="{BB962C8B-B14F-4D97-AF65-F5344CB8AC3E}">
        <p14:creationId xmlns:p14="http://schemas.microsoft.com/office/powerpoint/2010/main" val="26206863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1995-1997 (</a:t>
            </a:r>
            <a:r>
              <a:rPr lang="en-US" dirty="0" err="1" smtClean="0"/>
              <a:t>ctd</a:t>
            </a:r>
            <a:r>
              <a:rPr lang="en-US" dirty="0" smtClean="0"/>
              <a:t>)</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The two “crown jewels” of the holdings were valued at $11.01 per square foot.  Other buildings were valued as low as $8.57 per foot.  In general, most buildings were valued at about one-third of similar properties.  Then, before computing the gifts resulting from the </a:t>
            </a:r>
            <a:r>
              <a:rPr lang="en-US" dirty="0" err="1" smtClean="0"/>
              <a:t>GRATs</a:t>
            </a:r>
            <a:r>
              <a:rPr lang="en-US" dirty="0" smtClean="0"/>
              <a:t>, discounts were taken of 45 percent as ownership of the properties had been placed into LLCs owned 49.8 percent by Fred, 49.8 percent by Mary and 0.4 percent by the children.  The net gift from the </a:t>
            </a:r>
            <a:r>
              <a:rPr lang="en-US" dirty="0" err="1" smtClean="0"/>
              <a:t>GRATs</a:t>
            </a:r>
            <a:r>
              <a:rPr lang="en-US" dirty="0" smtClean="0"/>
              <a:t> came to $41.4 million.  The Trumps accepted an IRS adjustment to $57.1 million.</a:t>
            </a:r>
          </a:p>
          <a:p>
            <a:pPr marL="0" indent="0">
              <a:buNone/>
            </a:pPr>
            <a:endParaRPr lang="en-US" dirty="0"/>
          </a:p>
          <a:p>
            <a:pPr marL="0" indent="0">
              <a:buNone/>
            </a:pPr>
            <a:r>
              <a:rPr lang="en-US" dirty="0" smtClean="0"/>
              <a:t>							NYT</a:t>
            </a:r>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96</a:t>
            </a:fld>
            <a:endParaRPr lang="en-US" dirty="0"/>
          </a:p>
        </p:txBody>
      </p:sp>
    </p:spTree>
    <p:extLst>
      <p:ext uri="{BB962C8B-B14F-4D97-AF65-F5344CB8AC3E}">
        <p14:creationId xmlns:p14="http://schemas.microsoft.com/office/powerpoint/2010/main" val="37465124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1999-2003</a:t>
            </a:r>
            <a:endParaRPr lang="en-US" dirty="0"/>
          </a:p>
        </p:txBody>
      </p:sp>
      <p:sp>
        <p:nvSpPr>
          <p:cNvPr id="3" name="Content Placeholder 2"/>
          <p:cNvSpPr>
            <a:spLocks noGrp="1"/>
          </p:cNvSpPr>
          <p:nvPr>
            <p:ph sz="quarter" idx="1"/>
          </p:nvPr>
        </p:nvSpPr>
        <p:spPr/>
        <p:txBody>
          <a:bodyPr>
            <a:noAutofit/>
          </a:bodyPr>
          <a:lstStyle/>
          <a:p>
            <a:pPr marL="0" indent="0">
              <a:lnSpc>
                <a:spcPct val="120000"/>
              </a:lnSpc>
              <a:spcBef>
                <a:spcPts val="0"/>
              </a:spcBef>
              <a:buNone/>
            </a:pPr>
            <a:r>
              <a:rPr lang="en-US" sz="2000" dirty="0" smtClean="0"/>
              <a:t>Fred Trump died on June 25, 1999 at age 93.  Donald was a co-executor of the estate.  The highest valued asset was a $10.3 million loan to Donald.  Fred still owned five apartment complexes and two strip malls which were valued at $15 million on Form 706.  A 1019 unit apartment complex on Staten Island was shown as valueless based on an alleged cap on rent increases which had been lifted a year prior to Fred’s death.  Mary died on August 7, 2000 at age 88.  IRS audited the two estate tax returns and the combined gross estate was increased from $42.1 million to $51.8 million.</a:t>
            </a:r>
          </a:p>
          <a:p>
            <a:pPr marL="0" indent="0">
              <a:lnSpc>
                <a:spcPct val="120000"/>
              </a:lnSpc>
              <a:spcBef>
                <a:spcPts val="0"/>
              </a:spcBef>
              <a:buNone/>
            </a:pPr>
            <a:endParaRPr lang="en-US" sz="2000" dirty="0"/>
          </a:p>
          <a:p>
            <a:pPr marL="0" indent="0">
              <a:lnSpc>
                <a:spcPct val="120000"/>
              </a:lnSpc>
              <a:spcBef>
                <a:spcPts val="0"/>
              </a:spcBef>
              <a:buNone/>
            </a:pPr>
            <a:r>
              <a:rPr lang="en-US" sz="2000" dirty="0" smtClean="0"/>
              <a:t>Three years later, bankers put a value of $176.2 million on the same seven properties that the Trumps had valued at $15 million in 1999.</a:t>
            </a:r>
          </a:p>
          <a:p>
            <a:pPr marL="0" indent="0">
              <a:lnSpc>
                <a:spcPct val="120000"/>
              </a:lnSpc>
              <a:spcBef>
                <a:spcPts val="0"/>
              </a:spcBef>
              <a:buNone/>
            </a:pPr>
            <a:endParaRPr lang="en-US" sz="2000" dirty="0"/>
          </a:p>
          <a:p>
            <a:pPr marL="0" indent="0">
              <a:lnSpc>
                <a:spcPct val="120000"/>
              </a:lnSpc>
              <a:spcBef>
                <a:spcPts val="0"/>
              </a:spcBef>
              <a:buNone/>
            </a:pPr>
            <a:r>
              <a:rPr lang="en-US" sz="2000" dirty="0" smtClean="0"/>
              <a:t>							NYT</a:t>
            </a:r>
            <a:endParaRPr lang="en-US" sz="2000"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97</a:t>
            </a:fld>
            <a:endParaRPr lang="en-US" dirty="0"/>
          </a:p>
        </p:txBody>
      </p:sp>
    </p:spTree>
    <p:extLst>
      <p:ext uri="{BB962C8B-B14F-4D97-AF65-F5344CB8AC3E}">
        <p14:creationId xmlns:p14="http://schemas.microsoft.com/office/powerpoint/2010/main" val="6262373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2004</a:t>
            </a:r>
            <a:endParaRPr lang="en-US" dirty="0"/>
          </a:p>
        </p:txBody>
      </p:sp>
      <p:sp>
        <p:nvSpPr>
          <p:cNvPr id="3" name="Content Placeholder 2"/>
          <p:cNvSpPr>
            <a:spLocks noGrp="1"/>
          </p:cNvSpPr>
          <p:nvPr>
            <p:ph sz="quarter" idx="1"/>
          </p:nvPr>
        </p:nvSpPr>
        <p:spPr/>
        <p:txBody>
          <a:bodyPr/>
          <a:lstStyle/>
          <a:p>
            <a:pPr marL="0" indent="0">
              <a:buNone/>
            </a:pPr>
            <a:r>
              <a:rPr lang="en-US" dirty="0" smtClean="0"/>
              <a:t>The Trump siblings sold off 37 apartment complexes and several shopping centers in 2004 for $737.9 million.  Of Donald’s one-fourth share, he put $55 million into his Atlantic City casinos as required by his creditors.  And the first season of </a:t>
            </a:r>
            <a:r>
              <a:rPr lang="en-US" i="1" dirty="0" smtClean="0"/>
              <a:t>The Apprentice </a:t>
            </a:r>
            <a:r>
              <a:rPr lang="en-US" dirty="0" smtClean="0"/>
              <a:t>commenced.</a:t>
            </a:r>
          </a:p>
          <a:p>
            <a:pPr marL="0" indent="0">
              <a:buNone/>
            </a:pPr>
            <a:endParaRPr lang="en-US" dirty="0"/>
          </a:p>
          <a:p>
            <a:pPr marL="0" indent="0">
              <a:buNone/>
            </a:pPr>
            <a:r>
              <a:rPr lang="en-US" dirty="0" smtClean="0"/>
              <a:t>							NYT</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98</a:t>
            </a:fld>
            <a:endParaRPr lang="en-US" dirty="0"/>
          </a:p>
        </p:txBody>
      </p:sp>
    </p:spTree>
    <p:extLst>
      <p:ext uri="{BB962C8B-B14F-4D97-AF65-F5344CB8AC3E}">
        <p14:creationId xmlns:p14="http://schemas.microsoft.com/office/powerpoint/2010/main" val="14507679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Donald Trump’s 2011 financial statement compiled by </a:t>
            </a:r>
            <a:r>
              <a:rPr lang="en-US" dirty="0" err="1" smtClean="0"/>
              <a:t>Mazars</a:t>
            </a:r>
            <a:r>
              <a:rPr lang="en-US" dirty="0" smtClean="0"/>
              <a:t> showed he had 55 home lots to sell at his Southern California golf course worth $3 million each when only 31 lots were zoned for sale.  He claimed his Virginia vineyard was 2,000 acres when it was only about 1,200 acres.  He said Trump Tower had 68 stories when it had 58 stories.  The statement values Westchester County, New York property at $261 million that was assessed at $20 million.</a:t>
            </a:r>
          </a:p>
          <a:p>
            <a:pPr marL="0" indent="0">
              <a:buNone/>
            </a:pPr>
            <a:endParaRPr lang="en-US" dirty="0"/>
          </a:p>
          <a:p>
            <a:pPr marL="0" indent="0">
              <a:buNone/>
            </a:pPr>
            <a:r>
              <a:rPr lang="en-US" dirty="0" smtClean="0"/>
              <a:t>							WP</a:t>
            </a:r>
            <a:endParaRPr lang="en-US" dirty="0"/>
          </a:p>
        </p:txBody>
      </p:sp>
      <p:sp>
        <p:nvSpPr>
          <p:cNvPr id="4" name="Slide Number Placeholder 3"/>
          <p:cNvSpPr>
            <a:spLocks noGrp="1"/>
          </p:cNvSpPr>
          <p:nvPr>
            <p:ph type="sldNum" sz="quarter" idx="12"/>
          </p:nvPr>
        </p:nvSpPr>
        <p:spPr/>
        <p:txBody>
          <a:bodyPr>
            <a:normAutofit lnSpcReduction="10000"/>
          </a:bodyPr>
          <a:lstStyle/>
          <a:p>
            <a:fld id="{26C61161-CE22-4EB9-A52A-2465B2600551}" type="slidenum">
              <a:rPr lang="en-US" smtClean="0"/>
              <a:pPr/>
              <a:t>99</a:t>
            </a:fld>
            <a:endParaRPr lang="en-US" dirty="0"/>
          </a:p>
        </p:txBody>
      </p:sp>
    </p:spTree>
    <p:extLst>
      <p:ext uri="{BB962C8B-B14F-4D97-AF65-F5344CB8AC3E}">
        <p14:creationId xmlns:p14="http://schemas.microsoft.com/office/powerpoint/2010/main" val="15259006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nline + Social Media Associate Presentation">
  <a:themeElements>
    <a:clrScheme name="SS Palette">
      <a:dk1>
        <a:srgbClr val="000000"/>
      </a:dk1>
      <a:lt1>
        <a:srgbClr val="FFFFFF"/>
      </a:lt1>
      <a:dk2>
        <a:srgbClr val="404D57"/>
      </a:dk2>
      <a:lt2>
        <a:srgbClr val="B2BDC6"/>
      </a:lt2>
      <a:accent1>
        <a:srgbClr val="872434"/>
      </a:accent1>
      <a:accent2>
        <a:srgbClr val="B2BDC6"/>
      </a:accent2>
      <a:accent3>
        <a:srgbClr val="7C8C36"/>
      </a:accent3>
      <a:accent4>
        <a:srgbClr val="1E637A"/>
      </a:accent4>
      <a:accent5>
        <a:srgbClr val="887F6F"/>
      </a:accent5>
      <a:accent6>
        <a:srgbClr val="404D57"/>
      </a:accent6>
      <a:hlink>
        <a:srgbClr val="872434"/>
      </a:hlink>
      <a:folHlink>
        <a:srgbClr val="87243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S Palette">
    <a:dk1>
      <a:srgbClr val="000000"/>
    </a:dk1>
    <a:lt1>
      <a:srgbClr val="FFFFFF"/>
    </a:lt1>
    <a:dk2>
      <a:srgbClr val="404D57"/>
    </a:dk2>
    <a:lt2>
      <a:srgbClr val="B2BDC6"/>
    </a:lt2>
    <a:accent1>
      <a:srgbClr val="872434"/>
    </a:accent1>
    <a:accent2>
      <a:srgbClr val="B2BDC6"/>
    </a:accent2>
    <a:accent3>
      <a:srgbClr val="7C8C36"/>
    </a:accent3>
    <a:accent4>
      <a:srgbClr val="1E637A"/>
    </a:accent4>
    <a:accent5>
      <a:srgbClr val="887F6F"/>
    </a:accent5>
    <a:accent6>
      <a:srgbClr val="404D57"/>
    </a:accent6>
    <a:hlink>
      <a:srgbClr val="872434"/>
    </a:hlink>
    <a:folHlink>
      <a:srgbClr val="872434"/>
    </a:folHlink>
  </a:clrScheme>
</a:themeOverride>
</file>

<file path=ppt/theme/themeOverride2.xml><?xml version="1.0" encoding="utf-8"?>
<a:themeOverride xmlns:a="http://schemas.openxmlformats.org/drawingml/2006/main">
  <a:clrScheme name="SS Palette">
    <a:dk1>
      <a:srgbClr val="000000"/>
    </a:dk1>
    <a:lt1>
      <a:srgbClr val="FFFFFF"/>
    </a:lt1>
    <a:dk2>
      <a:srgbClr val="404D57"/>
    </a:dk2>
    <a:lt2>
      <a:srgbClr val="B2BDC6"/>
    </a:lt2>
    <a:accent1>
      <a:srgbClr val="872434"/>
    </a:accent1>
    <a:accent2>
      <a:srgbClr val="B2BDC6"/>
    </a:accent2>
    <a:accent3>
      <a:srgbClr val="7C8C36"/>
    </a:accent3>
    <a:accent4>
      <a:srgbClr val="1E637A"/>
    </a:accent4>
    <a:accent5>
      <a:srgbClr val="887F6F"/>
    </a:accent5>
    <a:accent6>
      <a:srgbClr val="404D57"/>
    </a:accent6>
    <a:hlink>
      <a:srgbClr val="872434"/>
    </a:hlink>
    <a:folHlink>
      <a:srgbClr val="872434"/>
    </a:folHlink>
  </a:clrScheme>
</a:themeOverride>
</file>

<file path=docProps/app.xml><?xml version="1.0" encoding="utf-8"?>
<Properties xmlns="http://schemas.openxmlformats.org/officeDocument/2006/extended-properties" xmlns:vt="http://schemas.openxmlformats.org/officeDocument/2006/docPropsVTypes">
  <TotalTime>1150</TotalTime>
  <Words>7455</Words>
  <Application>Microsoft Office PowerPoint</Application>
  <PresentationFormat>On-screen Show (4:3)</PresentationFormat>
  <Paragraphs>710</Paragraphs>
  <Slides>106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106</vt:i4>
      </vt:variant>
    </vt:vector>
  </HeadingPairs>
  <TitlesOfParts>
    <vt:vector size="114" baseType="lpstr">
      <vt:lpstr>Arial</vt:lpstr>
      <vt:lpstr>Calibri</vt:lpstr>
      <vt:lpstr>Franklin Gothic Book</vt:lpstr>
      <vt:lpstr>Times New Roman</vt:lpstr>
      <vt:lpstr>Tw Cen MT</vt:lpstr>
      <vt:lpstr>Wingdings</vt:lpstr>
      <vt:lpstr>Wingdings 2</vt:lpstr>
      <vt:lpstr>Online + Social Media Associate Presentation</vt:lpstr>
      <vt:lpstr>Update for accountants and financial planners</vt:lpstr>
      <vt:lpstr>Agenda</vt:lpstr>
      <vt:lpstr>  top 15 federal tax developments of 2019</vt:lpstr>
      <vt:lpstr>QBID for Real Estate </vt:lpstr>
      <vt:lpstr> </vt:lpstr>
      <vt:lpstr>Character of Real Estate</vt:lpstr>
      <vt:lpstr>Character of Interest </vt:lpstr>
      <vt:lpstr>Substantiation of Property Donations </vt:lpstr>
      <vt:lpstr>Net Operating Losses </vt:lpstr>
      <vt:lpstr>Retirement Funds in Bankruptcy</vt:lpstr>
      <vt:lpstr> </vt:lpstr>
      <vt:lpstr> </vt:lpstr>
      <vt:lpstr>No “Clawback” of Gifts</vt:lpstr>
      <vt:lpstr>Valuations and Discounting</vt:lpstr>
      <vt:lpstr>Disguised Gifts in a Merger</vt:lpstr>
      <vt:lpstr>Start-Up Expenses</vt:lpstr>
      <vt:lpstr>Commercial Leasehold Improvements</vt:lpstr>
      <vt:lpstr>Sale of Contract Rights</vt:lpstr>
      <vt:lpstr>Corporate Divisions</vt:lpstr>
      <vt:lpstr>Equitable Ownership</vt:lpstr>
      <vt:lpstr> </vt:lpstr>
      <vt:lpstr>CDP Appeals</vt:lpstr>
      <vt:lpstr>TAX ISSUES ON LLC DISSOLUTION</vt:lpstr>
      <vt:lpstr>Overview</vt:lpstr>
      <vt:lpstr>Consequences to Transferor Partner – Cross-Purchase</vt:lpstr>
      <vt:lpstr>Consequences to Transferor Partner – Cross-Purchase</vt:lpstr>
      <vt:lpstr>Consequences to Transferor Partner – Cross-Purchase</vt:lpstr>
      <vt:lpstr>Consequences to Transferor Partner – Cross-Purchase</vt:lpstr>
      <vt:lpstr>Consequences to Transferor Partner – Cross-Purchase</vt:lpstr>
      <vt:lpstr>Consequences to Transferor Partner – Cross-Purchase</vt:lpstr>
      <vt:lpstr>Consequences to Transferor Partner – Cross-Purchase</vt:lpstr>
      <vt:lpstr>Consequences to Transferor Partner – Cross-Purchase</vt:lpstr>
      <vt:lpstr>Consequences to Transferor Partner – Cross-Purchase</vt:lpstr>
      <vt:lpstr>Consequences to Transferor Partner – Cross-Purchase</vt:lpstr>
      <vt:lpstr>Consequences to Transferor Partner – Cross-Purchase - Treas. Reg. 1.751-1(g) Example 1</vt:lpstr>
      <vt:lpstr>Consequences to Transferor Partner – Cross-Purchase - Treas. Reg. 1.751-1(g) Example 1</vt:lpstr>
      <vt:lpstr>Consequences to Transferor Partner – Cross-Purchase - Treas. Reg. 1.751-1(g) Example 1</vt:lpstr>
      <vt:lpstr>Consequences to Transferor Partner – Cross-Purchase - Treas. Reg. 1.751-1(g) Example 1</vt:lpstr>
      <vt:lpstr>Consequences to Transferor Partner – Cross-Purchase - Treas. Reg. 1.751-1(g) Example 1</vt:lpstr>
      <vt:lpstr>Consequences to Transferor Partner – Cross-Purchase</vt:lpstr>
      <vt:lpstr>Consequences to Transferor Partner – Cross-Purchase </vt:lpstr>
      <vt:lpstr>Consequences to Transferor Partner – Cross-Purchase</vt:lpstr>
      <vt:lpstr>Consequences to Transferee Partner </vt:lpstr>
      <vt:lpstr>Consequences to Transferee Partner </vt:lpstr>
      <vt:lpstr>Consequences to Transferee Partner </vt:lpstr>
      <vt:lpstr>Consequences to Transferee Partner </vt:lpstr>
      <vt:lpstr>Consequences to Transferee Partner </vt:lpstr>
      <vt:lpstr>Consequences to Transferee Partner </vt:lpstr>
      <vt:lpstr>Consequences to Transferee Partner </vt:lpstr>
      <vt:lpstr>Consequences to Transferee Partner </vt:lpstr>
      <vt:lpstr>Consequences to Transferee Partner </vt:lpstr>
      <vt:lpstr>Consequences to Transferee Partner </vt:lpstr>
      <vt:lpstr>Consequences to Transferor Partner - Redemption of PSP Interest:</vt:lpstr>
      <vt:lpstr>Consequences to Transferor Partner - Redemption of PSP Interest:</vt:lpstr>
      <vt:lpstr>Consequences to Transferor Partner - Redemption of PSP Interest:</vt:lpstr>
      <vt:lpstr>Consequences to Transferor Partner - Redemption of PSP Interest:</vt:lpstr>
      <vt:lpstr>Consequences to Transferor Partner - Redemption of PSP Interest:</vt:lpstr>
      <vt:lpstr>Consequences to Remaining Partners- Redemption of PSP Interest:</vt:lpstr>
      <vt:lpstr>Consequences to Transferor Partner - Redemption of PSP Interest:</vt:lpstr>
      <vt:lpstr>Consequences to Transferor Partner - Redemption of PSP Interest:</vt:lpstr>
      <vt:lpstr>Consequences to Transferor Partner - Redemption of PSP Interest:</vt:lpstr>
      <vt:lpstr>Consequences to Transferor Partner - Redemption of PSP Interest:</vt:lpstr>
      <vt:lpstr>Consequences to Transferor Partner - Redemption of PSP Interest:</vt:lpstr>
      <vt:lpstr>Consequences to Transferor Partner - Redemption of PSP Interest:</vt:lpstr>
      <vt:lpstr>Consequences to Transferor Partner - Redemption of PSP Interest:</vt:lpstr>
      <vt:lpstr>Consequences to Transferor Partner - Redemption or Cross-Purchase</vt:lpstr>
      <vt:lpstr>Consequences to Transferor Partner - Redemption or Cross-Purchase</vt:lpstr>
      <vt:lpstr>Miscellaneous Technical Termination – Former Rule </vt:lpstr>
      <vt:lpstr>Miscellaneous: Single and Multi-Member LLCs</vt:lpstr>
      <vt:lpstr>Miscellaneous: Sale of PSP Interest by Foreign Partner </vt:lpstr>
      <vt:lpstr>Miscellaneous: Sale of PSP Interest by Foreign Partner</vt:lpstr>
      <vt:lpstr>  A tax and financial analysis of trump family wealth </vt:lpstr>
      <vt:lpstr> Statement</vt:lpstr>
      <vt:lpstr>1950s and 1960s</vt:lpstr>
      <vt:lpstr>1960s and 1970s</vt:lpstr>
      <vt:lpstr>1968-1969</vt:lpstr>
      <vt:lpstr>1972</vt:lpstr>
      <vt:lpstr>1976</vt:lpstr>
      <vt:lpstr>1978-1979</vt:lpstr>
      <vt:lpstr>1979</vt:lpstr>
      <vt:lpstr>1980s</vt:lpstr>
      <vt:lpstr>1981</vt:lpstr>
      <vt:lpstr>1982</vt:lpstr>
      <vt:lpstr>1985-1988</vt:lpstr>
      <vt:lpstr>1985-1989</vt:lpstr>
      <vt:lpstr>1985-1994</vt:lpstr>
      <vt:lpstr>1987-1991</vt:lpstr>
      <vt:lpstr>1989</vt:lpstr>
      <vt:lpstr>1990</vt:lpstr>
      <vt:lpstr>1990</vt:lpstr>
      <vt:lpstr>Early 1990s</vt:lpstr>
      <vt:lpstr>1992</vt:lpstr>
      <vt:lpstr>1992</vt:lpstr>
      <vt:lpstr>1994</vt:lpstr>
      <vt:lpstr>1995-1997</vt:lpstr>
      <vt:lpstr>1995-1997 (ctd)</vt:lpstr>
      <vt:lpstr>1999-2003</vt:lpstr>
      <vt:lpstr>2004</vt:lpstr>
      <vt:lpstr>2011</vt:lpstr>
      <vt:lpstr>2013</vt:lpstr>
      <vt:lpstr>2014</vt:lpstr>
      <vt:lpstr>2016</vt:lpstr>
      <vt:lpstr>2017</vt:lpstr>
      <vt:lpstr>2019</vt:lpstr>
      <vt:lpstr>THANK YOU!</vt:lpstr>
      <vt:lpstr>About Stein Sperling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Dana Romero</dc:creator>
  <cp:lastModifiedBy>Dana Romero</cp:lastModifiedBy>
  <cp:revision>146</cp:revision>
  <cp:lastPrinted>2019-12-03T20:50:07Z</cp:lastPrinted>
  <dcterms:created xsi:type="dcterms:W3CDTF">2017-12-01T18:20:09Z</dcterms:created>
  <dcterms:modified xsi:type="dcterms:W3CDTF">2019-12-09T15:27:28Z</dcterms:modified>
</cp:coreProperties>
</file>